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4" r:id="rId9"/>
    <p:sldId id="259" r:id="rId10"/>
    <p:sldId id="267" r:id="rId11"/>
    <p:sldId id="268" r:id="rId12"/>
    <p:sldId id="269" r:id="rId13"/>
    <p:sldId id="270" r:id="rId14"/>
    <p:sldId id="271" r:id="rId15"/>
    <p:sldId id="266" r:id="rId16"/>
    <p:sldId id="273" r:id="rId17"/>
    <p:sldId id="274" r:id="rId18"/>
    <p:sldId id="275" r:id="rId19"/>
    <p:sldId id="287" r:id="rId20"/>
    <p:sldId id="277" r:id="rId21"/>
    <p:sldId id="272" r:id="rId22"/>
    <p:sldId id="279" r:id="rId23"/>
    <p:sldId id="280" r:id="rId24"/>
    <p:sldId id="281" r:id="rId25"/>
    <p:sldId id="282" r:id="rId26"/>
    <p:sldId id="283" r:id="rId27"/>
    <p:sldId id="290" r:id="rId28"/>
    <p:sldId id="284" r:id="rId29"/>
    <p:sldId id="285" r:id="rId30"/>
    <p:sldId id="291" r:id="rId31"/>
    <p:sldId id="292" r:id="rId32"/>
    <p:sldId id="293" r:id="rId33"/>
    <p:sldId id="294" r:id="rId34"/>
    <p:sldId id="286" r:id="rId35"/>
    <p:sldId id="288" r:id="rId36"/>
    <p:sldId id="295" r:id="rId37"/>
    <p:sldId id="296" r:id="rId38"/>
    <p:sldId id="278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7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151CF-8891-4A62-B5DC-35893E05866A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3133A069-3E78-4A44-94B8-DE5611585753}">
      <dgm:prSet phldrT="[Text]" phldr="0"/>
      <dgm:spPr/>
      <dgm:t>
        <a:bodyPr/>
        <a:lstStyle/>
        <a:p>
          <a:r>
            <a:rPr lang="en-US" dirty="0"/>
            <a:t>48V FSB</a:t>
          </a:r>
          <a:endParaRPr lang="en-CA" dirty="0"/>
        </a:p>
      </dgm:t>
    </dgm:pt>
    <dgm:pt modelId="{5363AD58-39A4-4D32-9A2A-5E4CBDAFF61D}" type="parTrans" cxnId="{913C38B3-F6E8-467D-9FAF-17FAC7DF76A9}">
      <dgm:prSet/>
      <dgm:spPr/>
      <dgm:t>
        <a:bodyPr/>
        <a:lstStyle/>
        <a:p>
          <a:endParaRPr lang="en-CA"/>
        </a:p>
      </dgm:t>
    </dgm:pt>
    <dgm:pt modelId="{B83DD9E3-78ED-480E-A6C9-CDA00CF2D352}" type="sibTrans" cxnId="{913C38B3-F6E8-467D-9FAF-17FAC7DF76A9}">
      <dgm:prSet/>
      <dgm:spPr/>
      <dgm:t>
        <a:bodyPr/>
        <a:lstStyle/>
        <a:p>
          <a:endParaRPr lang="en-CA"/>
        </a:p>
      </dgm:t>
    </dgm:pt>
    <dgm:pt modelId="{4D5AE95F-36E8-420F-93C4-AD0CBED09D5A}">
      <dgm:prSet phldrT="[Text]"/>
      <dgm:spPr/>
      <dgm:t>
        <a:bodyPr/>
        <a:lstStyle/>
        <a:p>
          <a:r>
            <a:rPr lang="en-US" dirty="0"/>
            <a:t>LDO 5V</a:t>
          </a:r>
          <a:endParaRPr lang="en-CA" dirty="0"/>
        </a:p>
      </dgm:t>
    </dgm:pt>
    <dgm:pt modelId="{E71C4AF7-6B86-476C-B5D6-962CDF2DE6F4}" type="parTrans" cxnId="{E69913EF-ADA6-4075-9199-3839F6B67376}">
      <dgm:prSet/>
      <dgm:spPr/>
      <dgm:t>
        <a:bodyPr/>
        <a:lstStyle/>
        <a:p>
          <a:endParaRPr lang="en-CA"/>
        </a:p>
      </dgm:t>
    </dgm:pt>
    <dgm:pt modelId="{8009FCF5-7611-49FB-A62C-C9BB1DD9D489}" type="sibTrans" cxnId="{E69913EF-ADA6-4075-9199-3839F6B67376}">
      <dgm:prSet/>
      <dgm:spPr/>
      <dgm:t>
        <a:bodyPr/>
        <a:lstStyle/>
        <a:p>
          <a:endParaRPr lang="en-CA"/>
        </a:p>
      </dgm:t>
    </dgm:pt>
    <dgm:pt modelId="{CFC59269-3D34-4EF7-BE58-CB025B86B79C}">
      <dgm:prSet phldrT="[Text]" phldr="0"/>
      <dgm:spPr/>
      <dgm:t>
        <a:bodyPr/>
        <a:lstStyle/>
        <a:p>
          <a:r>
            <a:rPr lang="en-US" dirty="0"/>
            <a:t>Buck 10V</a:t>
          </a:r>
          <a:endParaRPr lang="en-CA" dirty="0"/>
        </a:p>
      </dgm:t>
    </dgm:pt>
    <dgm:pt modelId="{32968C0E-18DE-495C-AE87-2E4B2D9BD68F}" type="parTrans" cxnId="{969BBF7D-29C1-46D3-B948-3E816267964B}">
      <dgm:prSet/>
      <dgm:spPr/>
      <dgm:t>
        <a:bodyPr/>
        <a:lstStyle/>
        <a:p>
          <a:endParaRPr lang="en-CA"/>
        </a:p>
      </dgm:t>
    </dgm:pt>
    <dgm:pt modelId="{B87E5AE2-74F0-45D6-96E5-7C8E5430E342}" type="sibTrans" cxnId="{969BBF7D-29C1-46D3-B948-3E816267964B}">
      <dgm:prSet/>
      <dgm:spPr/>
      <dgm:t>
        <a:bodyPr/>
        <a:lstStyle/>
        <a:p>
          <a:endParaRPr lang="en-CA"/>
        </a:p>
      </dgm:t>
    </dgm:pt>
    <dgm:pt modelId="{57037480-4036-4887-9BB6-C3503FC7E7C2}">
      <dgm:prSet phldrT="[Text]" phldr="0"/>
      <dgm:spPr/>
      <dgm:t>
        <a:bodyPr/>
        <a:lstStyle/>
        <a:p>
          <a:r>
            <a:rPr lang="en-US" dirty="0"/>
            <a:t>LDO 3V3</a:t>
          </a:r>
          <a:endParaRPr lang="en-CA" dirty="0"/>
        </a:p>
      </dgm:t>
    </dgm:pt>
    <dgm:pt modelId="{D53D0AB0-9B55-45D5-A18C-842620FC5927}" type="parTrans" cxnId="{C2EFCB0B-21FF-49FF-8077-933D1751FC53}">
      <dgm:prSet/>
      <dgm:spPr/>
      <dgm:t>
        <a:bodyPr/>
        <a:lstStyle/>
        <a:p>
          <a:endParaRPr lang="en-CA"/>
        </a:p>
      </dgm:t>
    </dgm:pt>
    <dgm:pt modelId="{80C7D1A3-9CFD-4B45-91D1-8EA126C17A2B}" type="sibTrans" cxnId="{C2EFCB0B-21FF-49FF-8077-933D1751FC53}">
      <dgm:prSet/>
      <dgm:spPr/>
      <dgm:t>
        <a:bodyPr/>
        <a:lstStyle/>
        <a:p>
          <a:endParaRPr lang="en-CA"/>
        </a:p>
      </dgm:t>
    </dgm:pt>
    <dgm:pt modelId="{B180D70D-B827-43C3-A4A2-80C1941FF49A}">
      <dgm:prSet/>
      <dgm:spPr/>
      <dgm:t>
        <a:bodyPr/>
        <a:lstStyle/>
        <a:p>
          <a:r>
            <a:rPr lang="en-US" dirty="0"/>
            <a:t>USB 5V</a:t>
          </a:r>
          <a:endParaRPr lang="en-CA" dirty="0"/>
        </a:p>
      </dgm:t>
    </dgm:pt>
    <dgm:pt modelId="{715C6399-CFD2-4F38-8F8B-3AF217CEAC4D}" type="parTrans" cxnId="{A86741CE-ACF8-430B-B4FE-AB2B4E3D96D1}">
      <dgm:prSet/>
      <dgm:spPr/>
      <dgm:t>
        <a:bodyPr/>
        <a:lstStyle/>
        <a:p>
          <a:endParaRPr lang="en-CA"/>
        </a:p>
      </dgm:t>
    </dgm:pt>
    <dgm:pt modelId="{04C4A904-754E-452D-8286-037A1BCE76B8}" type="sibTrans" cxnId="{A86741CE-ACF8-430B-B4FE-AB2B4E3D96D1}">
      <dgm:prSet/>
      <dgm:spPr/>
      <dgm:t>
        <a:bodyPr/>
        <a:lstStyle/>
        <a:p>
          <a:endParaRPr lang="en-CA"/>
        </a:p>
      </dgm:t>
    </dgm:pt>
    <dgm:pt modelId="{A37EE47E-6086-40AA-9267-170EA4FF1072}" type="pres">
      <dgm:prSet presAssocID="{77B151CF-8891-4A62-B5DC-35893E05866A}" presName="diagram" presStyleCnt="0">
        <dgm:presLayoutVars>
          <dgm:dir/>
          <dgm:resizeHandles val="exact"/>
        </dgm:presLayoutVars>
      </dgm:prSet>
      <dgm:spPr/>
    </dgm:pt>
    <dgm:pt modelId="{708F87FD-F9DC-40D3-AC98-8CB9A8B55A02}" type="pres">
      <dgm:prSet presAssocID="{3133A069-3E78-4A44-94B8-DE5611585753}" presName="node" presStyleLbl="node1" presStyleIdx="0" presStyleCnt="5">
        <dgm:presLayoutVars>
          <dgm:bulletEnabled val="1"/>
        </dgm:presLayoutVars>
      </dgm:prSet>
      <dgm:spPr/>
    </dgm:pt>
    <dgm:pt modelId="{497A2B9B-BE27-4242-A3EB-C7A9D8F9448D}" type="pres">
      <dgm:prSet presAssocID="{B83DD9E3-78ED-480E-A6C9-CDA00CF2D352}" presName="sibTrans" presStyleLbl="sibTrans2D1" presStyleIdx="0" presStyleCnt="4"/>
      <dgm:spPr/>
    </dgm:pt>
    <dgm:pt modelId="{772CC158-BAF6-41E2-AD59-D7730017DDE5}" type="pres">
      <dgm:prSet presAssocID="{B83DD9E3-78ED-480E-A6C9-CDA00CF2D352}" presName="connectorText" presStyleLbl="sibTrans2D1" presStyleIdx="0" presStyleCnt="4"/>
      <dgm:spPr/>
    </dgm:pt>
    <dgm:pt modelId="{892BAE07-FC57-4CCD-AE97-17CFEB193DCE}" type="pres">
      <dgm:prSet presAssocID="{CFC59269-3D34-4EF7-BE58-CB025B86B79C}" presName="node" presStyleLbl="node1" presStyleIdx="1" presStyleCnt="5">
        <dgm:presLayoutVars>
          <dgm:bulletEnabled val="1"/>
        </dgm:presLayoutVars>
      </dgm:prSet>
      <dgm:spPr/>
    </dgm:pt>
    <dgm:pt modelId="{F07AA1F0-F3BD-4806-9D02-411F51894E4E}" type="pres">
      <dgm:prSet presAssocID="{B87E5AE2-74F0-45D6-96E5-7C8E5430E342}" presName="sibTrans" presStyleLbl="sibTrans2D1" presStyleIdx="1" presStyleCnt="4"/>
      <dgm:spPr/>
    </dgm:pt>
    <dgm:pt modelId="{14CE712E-8394-45B7-B03F-7CE587268772}" type="pres">
      <dgm:prSet presAssocID="{B87E5AE2-74F0-45D6-96E5-7C8E5430E342}" presName="connectorText" presStyleLbl="sibTrans2D1" presStyleIdx="1" presStyleCnt="4"/>
      <dgm:spPr/>
    </dgm:pt>
    <dgm:pt modelId="{FB68164E-CCCB-496F-A5B3-8CA6CFF2934D}" type="pres">
      <dgm:prSet presAssocID="{4D5AE95F-36E8-420F-93C4-AD0CBED09D5A}" presName="node" presStyleLbl="node1" presStyleIdx="2" presStyleCnt="5">
        <dgm:presLayoutVars>
          <dgm:bulletEnabled val="1"/>
        </dgm:presLayoutVars>
      </dgm:prSet>
      <dgm:spPr/>
    </dgm:pt>
    <dgm:pt modelId="{62F67A94-52D8-4B0D-BB81-D79C8BB02579}" type="pres">
      <dgm:prSet presAssocID="{8009FCF5-7611-49FB-A62C-C9BB1DD9D489}" presName="sibTrans" presStyleLbl="sibTrans2D1" presStyleIdx="2" presStyleCnt="4"/>
      <dgm:spPr/>
    </dgm:pt>
    <dgm:pt modelId="{0843C6E1-FCE4-4D72-86B3-9A6216FBFC4F}" type="pres">
      <dgm:prSet presAssocID="{8009FCF5-7611-49FB-A62C-C9BB1DD9D489}" presName="connectorText" presStyleLbl="sibTrans2D1" presStyleIdx="2" presStyleCnt="4"/>
      <dgm:spPr/>
    </dgm:pt>
    <dgm:pt modelId="{33E8DDBE-3F39-409B-BB44-7C142D9F693D}" type="pres">
      <dgm:prSet presAssocID="{57037480-4036-4887-9BB6-C3503FC7E7C2}" presName="node" presStyleLbl="node1" presStyleIdx="3" presStyleCnt="5" custLinFactX="40937" custLinFactY="65067" custLinFactNeighborX="100000" custLinFactNeighborY="100000">
        <dgm:presLayoutVars>
          <dgm:bulletEnabled val="1"/>
        </dgm:presLayoutVars>
      </dgm:prSet>
      <dgm:spPr/>
    </dgm:pt>
    <dgm:pt modelId="{C63D3A4B-5D5D-4B1C-84F7-2E67338042A6}" type="pres">
      <dgm:prSet presAssocID="{80C7D1A3-9CFD-4B45-91D1-8EA126C17A2B}" presName="sibTrans" presStyleLbl="sibTrans2D1" presStyleIdx="3" presStyleCnt="4" custAng="10800000"/>
      <dgm:spPr/>
    </dgm:pt>
    <dgm:pt modelId="{D91085F3-CBA9-4B85-A420-774E5137337D}" type="pres">
      <dgm:prSet presAssocID="{80C7D1A3-9CFD-4B45-91D1-8EA126C17A2B}" presName="connectorText" presStyleLbl="sibTrans2D1" presStyleIdx="3" presStyleCnt="4"/>
      <dgm:spPr/>
    </dgm:pt>
    <dgm:pt modelId="{DB51BA77-B2B4-4D02-8850-47825C0DBB34}" type="pres">
      <dgm:prSet presAssocID="{B180D70D-B827-43C3-A4A2-80C1941FF49A}" presName="node" presStyleLbl="node1" presStyleIdx="4" presStyleCnt="5">
        <dgm:presLayoutVars>
          <dgm:bulletEnabled val="1"/>
        </dgm:presLayoutVars>
      </dgm:prSet>
      <dgm:spPr/>
    </dgm:pt>
  </dgm:ptLst>
  <dgm:cxnLst>
    <dgm:cxn modelId="{0598A001-FF00-41BA-B2F3-9A16101DEE5C}" type="presOf" srcId="{80C7D1A3-9CFD-4B45-91D1-8EA126C17A2B}" destId="{D91085F3-CBA9-4B85-A420-774E5137337D}" srcOrd="1" destOrd="0" presId="urn:microsoft.com/office/officeart/2005/8/layout/process5"/>
    <dgm:cxn modelId="{C2EFCB0B-21FF-49FF-8077-933D1751FC53}" srcId="{77B151CF-8891-4A62-B5DC-35893E05866A}" destId="{57037480-4036-4887-9BB6-C3503FC7E7C2}" srcOrd="3" destOrd="0" parTransId="{D53D0AB0-9B55-45D5-A18C-842620FC5927}" sibTransId="{80C7D1A3-9CFD-4B45-91D1-8EA126C17A2B}"/>
    <dgm:cxn modelId="{6631111F-3A7C-479E-B449-4398CF890CD8}" type="presOf" srcId="{77B151CF-8891-4A62-B5DC-35893E05866A}" destId="{A37EE47E-6086-40AA-9267-170EA4FF1072}" srcOrd="0" destOrd="0" presId="urn:microsoft.com/office/officeart/2005/8/layout/process5"/>
    <dgm:cxn modelId="{546DA536-754B-4F3C-88BC-317A4EF4E4EA}" type="presOf" srcId="{B83DD9E3-78ED-480E-A6C9-CDA00CF2D352}" destId="{497A2B9B-BE27-4242-A3EB-C7A9D8F9448D}" srcOrd="0" destOrd="0" presId="urn:microsoft.com/office/officeart/2005/8/layout/process5"/>
    <dgm:cxn modelId="{09D28B38-7984-42E5-B628-9BD4FC0EEFCD}" type="presOf" srcId="{80C7D1A3-9CFD-4B45-91D1-8EA126C17A2B}" destId="{C63D3A4B-5D5D-4B1C-84F7-2E67338042A6}" srcOrd="0" destOrd="0" presId="urn:microsoft.com/office/officeart/2005/8/layout/process5"/>
    <dgm:cxn modelId="{75397E5F-C746-47FD-BAAE-BCF689AFBB13}" type="presOf" srcId="{B83DD9E3-78ED-480E-A6C9-CDA00CF2D352}" destId="{772CC158-BAF6-41E2-AD59-D7730017DDE5}" srcOrd="1" destOrd="0" presId="urn:microsoft.com/office/officeart/2005/8/layout/process5"/>
    <dgm:cxn modelId="{969BBF7D-29C1-46D3-B948-3E816267964B}" srcId="{77B151CF-8891-4A62-B5DC-35893E05866A}" destId="{CFC59269-3D34-4EF7-BE58-CB025B86B79C}" srcOrd="1" destOrd="0" parTransId="{32968C0E-18DE-495C-AE87-2E4B2D9BD68F}" sibTransId="{B87E5AE2-74F0-45D6-96E5-7C8E5430E342}"/>
    <dgm:cxn modelId="{A9D07B86-FDF2-4AAF-8D17-ECD4A67E4D3D}" type="presOf" srcId="{8009FCF5-7611-49FB-A62C-C9BB1DD9D489}" destId="{62F67A94-52D8-4B0D-BB81-D79C8BB02579}" srcOrd="0" destOrd="0" presId="urn:microsoft.com/office/officeart/2005/8/layout/process5"/>
    <dgm:cxn modelId="{5555788C-CA05-4821-BE75-408B3E7D4F24}" type="presOf" srcId="{8009FCF5-7611-49FB-A62C-C9BB1DD9D489}" destId="{0843C6E1-FCE4-4D72-86B3-9A6216FBFC4F}" srcOrd="1" destOrd="0" presId="urn:microsoft.com/office/officeart/2005/8/layout/process5"/>
    <dgm:cxn modelId="{2AA357A9-A95F-4F31-A501-215DE4C0C05B}" type="presOf" srcId="{3133A069-3E78-4A44-94B8-DE5611585753}" destId="{708F87FD-F9DC-40D3-AC98-8CB9A8B55A02}" srcOrd="0" destOrd="0" presId="urn:microsoft.com/office/officeart/2005/8/layout/process5"/>
    <dgm:cxn modelId="{913C38B3-F6E8-467D-9FAF-17FAC7DF76A9}" srcId="{77B151CF-8891-4A62-B5DC-35893E05866A}" destId="{3133A069-3E78-4A44-94B8-DE5611585753}" srcOrd="0" destOrd="0" parTransId="{5363AD58-39A4-4D32-9A2A-5E4CBDAFF61D}" sibTransId="{B83DD9E3-78ED-480E-A6C9-CDA00CF2D352}"/>
    <dgm:cxn modelId="{3A6FA8BC-113B-4632-BB01-A9228756E0FB}" type="presOf" srcId="{57037480-4036-4887-9BB6-C3503FC7E7C2}" destId="{33E8DDBE-3F39-409B-BB44-7C142D9F693D}" srcOrd="0" destOrd="0" presId="urn:microsoft.com/office/officeart/2005/8/layout/process5"/>
    <dgm:cxn modelId="{6A8067C2-8474-4BEB-BBDC-218F5696CFC3}" type="presOf" srcId="{4D5AE95F-36E8-420F-93C4-AD0CBED09D5A}" destId="{FB68164E-CCCB-496F-A5B3-8CA6CFF2934D}" srcOrd="0" destOrd="0" presId="urn:microsoft.com/office/officeart/2005/8/layout/process5"/>
    <dgm:cxn modelId="{14AA97CB-C9B7-4940-AAE5-0F2CAEF1246D}" type="presOf" srcId="{B87E5AE2-74F0-45D6-96E5-7C8E5430E342}" destId="{14CE712E-8394-45B7-B03F-7CE587268772}" srcOrd="1" destOrd="0" presId="urn:microsoft.com/office/officeart/2005/8/layout/process5"/>
    <dgm:cxn modelId="{A86741CE-ACF8-430B-B4FE-AB2B4E3D96D1}" srcId="{77B151CF-8891-4A62-B5DC-35893E05866A}" destId="{B180D70D-B827-43C3-A4A2-80C1941FF49A}" srcOrd="4" destOrd="0" parTransId="{715C6399-CFD2-4F38-8F8B-3AF217CEAC4D}" sibTransId="{04C4A904-754E-452D-8286-037A1BCE76B8}"/>
    <dgm:cxn modelId="{9E289ED8-9C2E-4030-A49C-1340EC334E1C}" type="presOf" srcId="{B87E5AE2-74F0-45D6-96E5-7C8E5430E342}" destId="{F07AA1F0-F3BD-4806-9D02-411F51894E4E}" srcOrd="0" destOrd="0" presId="urn:microsoft.com/office/officeart/2005/8/layout/process5"/>
    <dgm:cxn modelId="{43721CE4-BEE2-4503-9F84-502470A63495}" type="presOf" srcId="{B180D70D-B827-43C3-A4A2-80C1941FF49A}" destId="{DB51BA77-B2B4-4D02-8850-47825C0DBB34}" srcOrd="0" destOrd="0" presId="urn:microsoft.com/office/officeart/2005/8/layout/process5"/>
    <dgm:cxn modelId="{E69913EF-ADA6-4075-9199-3839F6B67376}" srcId="{77B151CF-8891-4A62-B5DC-35893E05866A}" destId="{4D5AE95F-36E8-420F-93C4-AD0CBED09D5A}" srcOrd="2" destOrd="0" parTransId="{E71C4AF7-6B86-476C-B5D6-962CDF2DE6F4}" sibTransId="{8009FCF5-7611-49FB-A62C-C9BB1DD9D489}"/>
    <dgm:cxn modelId="{28BEAAFD-32DE-45AB-AEBD-C4E0D51F5303}" type="presOf" srcId="{CFC59269-3D34-4EF7-BE58-CB025B86B79C}" destId="{892BAE07-FC57-4CCD-AE97-17CFEB193DCE}" srcOrd="0" destOrd="0" presId="urn:microsoft.com/office/officeart/2005/8/layout/process5"/>
    <dgm:cxn modelId="{1380688A-106C-4527-88D7-09EA1F2704AA}" type="presParOf" srcId="{A37EE47E-6086-40AA-9267-170EA4FF1072}" destId="{708F87FD-F9DC-40D3-AC98-8CB9A8B55A02}" srcOrd="0" destOrd="0" presId="urn:microsoft.com/office/officeart/2005/8/layout/process5"/>
    <dgm:cxn modelId="{9CBF33CC-72ED-417F-AECE-C8C03ED5CC07}" type="presParOf" srcId="{A37EE47E-6086-40AA-9267-170EA4FF1072}" destId="{497A2B9B-BE27-4242-A3EB-C7A9D8F9448D}" srcOrd="1" destOrd="0" presId="urn:microsoft.com/office/officeart/2005/8/layout/process5"/>
    <dgm:cxn modelId="{9C5299FF-27C3-448E-B3FB-C4650791F571}" type="presParOf" srcId="{497A2B9B-BE27-4242-A3EB-C7A9D8F9448D}" destId="{772CC158-BAF6-41E2-AD59-D7730017DDE5}" srcOrd="0" destOrd="0" presId="urn:microsoft.com/office/officeart/2005/8/layout/process5"/>
    <dgm:cxn modelId="{99130560-C395-4B22-B61C-CE07B3811BAC}" type="presParOf" srcId="{A37EE47E-6086-40AA-9267-170EA4FF1072}" destId="{892BAE07-FC57-4CCD-AE97-17CFEB193DCE}" srcOrd="2" destOrd="0" presId="urn:microsoft.com/office/officeart/2005/8/layout/process5"/>
    <dgm:cxn modelId="{6BE90BB2-2AC0-4DDF-9248-B54AE346B908}" type="presParOf" srcId="{A37EE47E-6086-40AA-9267-170EA4FF1072}" destId="{F07AA1F0-F3BD-4806-9D02-411F51894E4E}" srcOrd="3" destOrd="0" presId="urn:microsoft.com/office/officeart/2005/8/layout/process5"/>
    <dgm:cxn modelId="{A4B06B5B-BEA9-4FE8-93DF-81347E25479A}" type="presParOf" srcId="{F07AA1F0-F3BD-4806-9D02-411F51894E4E}" destId="{14CE712E-8394-45B7-B03F-7CE587268772}" srcOrd="0" destOrd="0" presId="urn:microsoft.com/office/officeart/2005/8/layout/process5"/>
    <dgm:cxn modelId="{259257D7-8C16-4C23-BE03-AE3C1DB82CD5}" type="presParOf" srcId="{A37EE47E-6086-40AA-9267-170EA4FF1072}" destId="{FB68164E-CCCB-496F-A5B3-8CA6CFF2934D}" srcOrd="4" destOrd="0" presId="urn:microsoft.com/office/officeart/2005/8/layout/process5"/>
    <dgm:cxn modelId="{2C5B27AF-9C64-4F48-BE71-A5DF643964EE}" type="presParOf" srcId="{A37EE47E-6086-40AA-9267-170EA4FF1072}" destId="{62F67A94-52D8-4B0D-BB81-D79C8BB02579}" srcOrd="5" destOrd="0" presId="urn:microsoft.com/office/officeart/2005/8/layout/process5"/>
    <dgm:cxn modelId="{099D4D83-46C1-441B-B8D4-AA408645F457}" type="presParOf" srcId="{62F67A94-52D8-4B0D-BB81-D79C8BB02579}" destId="{0843C6E1-FCE4-4D72-86B3-9A6216FBFC4F}" srcOrd="0" destOrd="0" presId="urn:microsoft.com/office/officeart/2005/8/layout/process5"/>
    <dgm:cxn modelId="{82EA9406-C6A9-4E99-920F-1DC2B5CA9B91}" type="presParOf" srcId="{A37EE47E-6086-40AA-9267-170EA4FF1072}" destId="{33E8DDBE-3F39-409B-BB44-7C142D9F693D}" srcOrd="6" destOrd="0" presId="urn:microsoft.com/office/officeart/2005/8/layout/process5"/>
    <dgm:cxn modelId="{DD4D2337-BAD5-4E4B-85CB-9CB66DA0FAA5}" type="presParOf" srcId="{A37EE47E-6086-40AA-9267-170EA4FF1072}" destId="{C63D3A4B-5D5D-4B1C-84F7-2E67338042A6}" srcOrd="7" destOrd="0" presId="urn:microsoft.com/office/officeart/2005/8/layout/process5"/>
    <dgm:cxn modelId="{F01730C8-ACD1-4ED0-A1D6-74208D3F4DF4}" type="presParOf" srcId="{C63D3A4B-5D5D-4B1C-84F7-2E67338042A6}" destId="{D91085F3-CBA9-4B85-A420-774E5137337D}" srcOrd="0" destOrd="0" presId="urn:microsoft.com/office/officeart/2005/8/layout/process5"/>
    <dgm:cxn modelId="{B8C61980-5FEB-452E-ADB0-505D29FD5F5F}" type="presParOf" srcId="{A37EE47E-6086-40AA-9267-170EA4FF1072}" destId="{DB51BA77-B2B4-4D02-8850-47825C0DBB3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F87FD-F9DC-40D3-AC98-8CB9A8B55A02}">
      <dsp:nvSpPr>
        <dsp:cNvPr id="0" name=""/>
        <dsp:cNvSpPr/>
      </dsp:nvSpPr>
      <dsp:spPr>
        <a:xfrm>
          <a:off x="10530" y="992"/>
          <a:ext cx="1395250" cy="8371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48V FSB</a:t>
          </a:r>
          <a:endParaRPr lang="en-CA" sz="2300" kern="1200" dirty="0"/>
        </a:p>
      </dsp:txBody>
      <dsp:txXfrm>
        <a:off x="35049" y="25511"/>
        <a:ext cx="1346212" cy="788112"/>
      </dsp:txXfrm>
    </dsp:sp>
    <dsp:sp modelId="{497A2B9B-BE27-4242-A3EB-C7A9D8F9448D}">
      <dsp:nvSpPr>
        <dsp:cNvPr id="0" name=""/>
        <dsp:cNvSpPr/>
      </dsp:nvSpPr>
      <dsp:spPr>
        <a:xfrm>
          <a:off x="1528562" y="246556"/>
          <a:ext cx="295793" cy="346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1528562" y="315760"/>
        <a:ext cx="207055" cy="207614"/>
      </dsp:txXfrm>
    </dsp:sp>
    <dsp:sp modelId="{892BAE07-FC57-4CCD-AE97-17CFEB193DCE}">
      <dsp:nvSpPr>
        <dsp:cNvPr id="0" name=""/>
        <dsp:cNvSpPr/>
      </dsp:nvSpPr>
      <dsp:spPr>
        <a:xfrm>
          <a:off x="1963880" y="992"/>
          <a:ext cx="1395250" cy="837150"/>
        </a:xfrm>
        <a:prstGeom prst="roundRect">
          <a:avLst>
            <a:gd name="adj" fmla="val 10000"/>
          </a:avLst>
        </a:prstGeom>
        <a:solidFill>
          <a:schemeClr val="accent2">
            <a:hueOff val="3000017"/>
            <a:satOff val="3846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Buck 10V</a:t>
          </a:r>
          <a:endParaRPr lang="en-CA" sz="2300" kern="1200" dirty="0"/>
        </a:p>
      </dsp:txBody>
      <dsp:txXfrm>
        <a:off x="1988399" y="25511"/>
        <a:ext cx="1346212" cy="788112"/>
      </dsp:txXfrm>
    </dsp:sp>
    <dsp:sp modelId="{F07AA1F0-F3BD-4806-9D02-411F51894E4E}">
      <dsp:nvSpPr>
        <dsp:cNvPr id="0" name=""/>
        <dsp:cNvSpPr/>
      </dsp:nvSpPr>
      <dsp:spPr>
        <a:xfrm rot="5400000">
          <a:off x="2513609" y="935810"/>
          <a:ext cx="295793" cy="346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000023"/>
            <a:satOff val="5128"/>
            <a:lumOff val="137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-5400000">
        <a:off x="2557699" y="960924"/>
        <a:ext cx="207614" cy="207055"/>
      </dsp:txXfrm>
    </dsp:sp>
    <dsp:sp modelId="{FB68164E-CCCB-496F-A5B3-8CA6CFF2934D}">
      <dsp:nvSpPr>
        <dsp:cNvPr id="0" name=""/>
        <dsp:cNvSpPr/>
      </dsp:nvSpPr>
      <dsp:spPr>
        <a:xfrm>
          <a:off x="1963880" y="1396242"/>
          <a:ext cx="1395250" cy="837150"/>
        </a:xfrm>
        <a:prstGeom prst="roundRect">
          <a:avLst>
            <a:gd name="adj" fmla="val 10000"/>
          </a:avLst>
        </a:prstGeom>
        <a:solidFill>
          <a:schemeClr val="accent2">
            <a:hueOff val="6000035"/>
            <a:satOff val="769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LDO 5V</a:t>
          </a:r>
          <a:endParaRPr lang="en-CA" sz="2300" kern="1200" dirty="0"/>
        </a:p>
      </dsp:txBody>
      <dsp:txXfrm>
        <a:off x="1988399" y="1420761"/>
        <a:ext cx="1346212" cy="788112"/>
      </dsp:txXfrm>
    </dsp:sp>
    <dsp:sp modelId="{62F67A94-52D8-4B0D-BB81-D79C8BB02579}">
      <dsp:nvSpPr>
        <dsp:cNvPr id="0" name=""/>
        <dsp:cNvSpPr/>
      </dsp:nvSpPr>
      <dsp:spPr>
        <a:xfrm rot="5373804">
          <a:off x="2522356" y="2324565"/>
          <a:ext cx="288703" cy="346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8000046"/>
            <a:satOff val="10257"/>
            <a:lumOff val="2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-5400000">
        <a:off x="2562571" y="2353226"/>
        <a:ext cx="207614" cy="202092"/>
      </dsp:txXfrm>
    </dsp:sp>
    <dsp:sp modelId="{33E8DDBE-3F39-409B-BB44-7C142D9F693D}">
      <dsp:nvSpPr>
        <dsp:cNvPr id="0" name=""/>
        <dsp:cNvSpPr/>
      </dsp:nvSpPr>
      <dsp:spPr>
        <a:xfrm>
          <a:off x="1974410" y="2778101"/>
          <a:ext cx="1395250" cy="837150"/>
        </a:xfrm>
        <a:prstGeom prst="roundRect">
          <a:avLst>
            <a:gd name="adj" fmla="val 10000"/>
          </a:avLst>
        </a:prstGeom>
        <a:solidFill>
          <a:schemeClr val="accent2">
            <a:hueOff val="9000052"/>
            <a:satOff val="11539"/>
            <a:lumOff val="30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LDO 3V3</a:t>
          </a:r>
          <a:endParaRPr lang="en-CA" sz="2300" kern="1200" dirty="0"/>
        </a:p>
      </dsp:txBody>
      <dsp:txXfrm>
        <a:off x="1998929" y="2802620"/>
        <a:ext cx="1346212" cy="788112"/>
      </dsp:txXfrm>
    </dsp:sp>
    <dsp:sp modelId="{C63D3A4B-5D5D-4B1C-84F7-2E67338042A6}">
      <dsp:nvSpPr>
        <dsp:cNvPr id="0" name=""/>
        <dsp:cNvSpPr/>
      </dsp:nvSpPr>
      <dsp:spPr>
        <a:xfrm rot="21576559">
          <a:off x="1547934" y="3030303"/>
          <a:ext cx="301381" cy="346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10800000">
        <a:off x="1547935" y="3099815"/>
        <a:ext cx="210967" cy="207614"/>
      </dsp:txXfrm>
    </dsp:sp>
    <dsp:sp modelId="{DB51BA77-B2B4-4D02-8850-47825C0DBB34}">
      <dsp:nvSpPr>
        <dsp:cNvPr id="0" name=""/>
        <dsp:cNvSpPr/>
      </dsp:nvSpPr>
      <dsp:spPr>
        <a:xfrm>
          <a:off x="10530" y="2791493"/>
          <a:ext cx="1395250" cy="837150"/>
        </a:xfrm>
        <a:prstGeom prst="roundRect">
          <a:avLst>
            <a:gd name="adj" fmla="val 10000"/>
          </a:avLst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USB 5V</a:t>
          </a:r>
          <a:endParaRPr lang="en-CA" sz="2300" kern="1200" dirty="0"/>
        </a:p>
      </dsp:txBody>
      <dsp:txXfrm>
        <a:off x="35049" y="2816012"/>
        <a:ext cx="1346212" cy="788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ECFADBA3-7C11-0563-E2F2-E8AF06B2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D43C6EB9-6F95-A4E2-6E50-BD04665AB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B4A46C16-2F7D-F18C-0315-0D4879BC3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64DB47C-DFCE-285B-1C0D-A488A5B1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498E907C-9E8C-2C3C-CF93-A5CFDBB73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1407A73A-0AC5-4998-EB17-29A6AC36F6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82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1BA47AE-878E-280C-DADF-8A838ED7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3FA98CE5-B70A-4BBA-C16A-4E86001D1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6DE26074-1404-6BDC-BC3F-8D5F7AD27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27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40A10E0-996F-BB13-3E33-9DECA90C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AE3A141B-BDD6-1D40-0EBE-06C6F3337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EBF906EC-45C9-5213-D199-BE6009715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14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13D23AB-50FD-1A7B-9494-43A616DD4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D1DE68B8-3493-67CD-4993-E54F1C8E57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A9A88E02-9BF2-18BD-2848-07D79524B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137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9E735B1-9751-031F-F08B-AE7806A2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42DEDDC8-6B44-214C-7918-BE3F59F81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2D0DB135-0287-1E8C-4336-52E8CB3D1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88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730416F-905E-60C3-D2CD-DE190FB80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F098A8DB-E24E-3EDA-9351-AA3C65274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3C83196E-0BFB-8718-0942-FF309D570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854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0002820C-AF01-EE0C-7FAB-5572FF25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E1BA2941-0783-2AE7-21EE-6F625309C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41F7F18A-DAA2-7ABC-A3EC-9F894D12D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40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6AB6F96-90AB-5A3A-104B-E02DC4BC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A4EA6631-6B53-DEC5-0DA6-1583B2D9AC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36AABBF5-7DCB-7475-1F12-29702CBA8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2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109E7071-95A4-B8EA-D467-EBE5985E1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050D2D9C-1C1D-A4B8-5739-1BE024778E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2AE37727-7EAE-5D29-2B16-237815A57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43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2C0C1CF-9DA8-1DCF-7105-E16B1694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26EFF746-6095-1FE5-3CEA-9D97D4FEE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6DF25F50-FA0F-9A27-74E5-85A59DEB5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36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FF484E01-0295-5873-3763-AE0CA484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2CF6C19C-CD1D-6F48-FE03-F4EAB601C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31CED1C5-BFB0-5DE7-6F61-AE7F2B8C1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83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25041C85-7527-6D68-459E-C9B2750A0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BBA54E5B-BB5D-B4C4-8241-DBDAF5C0F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4E8DBBD8-4890-7EF1-6C94-B9ECBF6A4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231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DB874746-DA82-8A89-6167-62BEECFC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BB3B6FEF-DC0B-9BC6-5215-DBF9853A0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43CAAA48-527A-83DA-B451-0CEBF3F594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08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D224759-E58D-24C3-D731-E0CCD07D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54BF6021-CAE0-C492-A200-6837A801F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BB79DDAC-02CF-05A5-91B8-058FFE13C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27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D3CCE26-B1E6-5399-0107-5F66F0E3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1DE46E5F-3911-365A-9367-918C49B13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8E562656-4EC8-CB61-2D1E-E02EBA8A4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358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5AF3EAE-F002-6A74-6643-A69AFD91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1BFA2E41-716A-626B-61F1-19D1E4320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95E1A6ED-FFAF-1D75-8ECC-E810CEBFA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821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016670AC-F0C4-68E3-C0E1-63C44DA6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2EF99483-91D5-D492-F191-EA4C9CA19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B82FB596-BDC6-0784-1F26-ADCAD9D14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96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CB57FE3-53F3-4D2E-C726-15700AEC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6AC53A14-BDD0-9048-9177-751D1B8A0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39CB918D-834D-5589-4D15-24263EA3A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05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6991C1CE-F38E-C034-AF36-E4A0A5A5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19BCE0F7-B5D3-A770-BD41-5021796FC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C605EC95-F8D5-2875-1626-04CF6842B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0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C58AA145-CAC4-5ECB-1234-477E0755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BCD4D8A5-8843-DC51-3742-46E7F71DA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CA2A49E1-14A1-26BF-D2C2-20B23D4B0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73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FC8CB895-7FF2-370A-D2B2-016B2C31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B421DCD4-4120-F194-87C9-674E41DAD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0EF9CB07-7958-3CF7-60F0-415D62DC8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59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8F42B56-C1FF-895B-BD9B-50AA3E0D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12ABCD6C-01E1-03BD-74A3-02DC18FEC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5758C27A-0636-4DF1-A8F3-A41629312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55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56C6D05-07FF-F94C-1FED-A6EE5C1C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629A2EDD-FE86-9F11-8AFA-C3F34388D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193BA32E-E3A6-284C-9068-1E8B47BE1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124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B9FE2B2-2D90-B626-505B-6F055346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C9996EE3-20BC-497F-BC85-915EAA3E0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8022A57A-13A5-308B-F345-B8C64FD1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55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69396DCC-EE75-5522-1402-D19505D58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788BF3AC-B357-BC69-5E45-1779F1A5C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ED088C85-D189-1AF5-7E36-8FD525CDE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648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DB73FA7-5230-F5EF-26A5-72379295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3D9E4C9A-28B6-5FB6-9CA4-B763AE9DE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95C00BA2-2C1A-452F-581D-B54A0A8F5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098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26962E6-5AD0-1E89-D2A9-136766A8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EAB15AA6-2ED2-EFE7-980A-9CBD40EF6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0644DCA1-72E7-550B-64FF-8F8757BEE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17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BCB03ED-28C0-137A-2747-1EF7D2D3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27270DEE-152E-C31B-29DB-0AA3A0536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D1CAF25A-EA9A-ED9F-BF5C-3C6B76868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66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E1BFB5E0-AECF-D72D-B76B-48D09F42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9D1A0746-A56F-2D83-7971-72751A73F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11094CC5-14D5-9B5F-1E6E-A717823CA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58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D259B70-5391-DCB4-1A23-3A148FAC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AEC09623-59B7-CE9A-AA12-368379D62F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1FC3AFC6-82AE-89E5-35A0-030675D3F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6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D32EA90-BB5B-94B3-FFC8-8A1FBEC7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8F9D080A-5015-A127-6F3E-125013BD9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592BEDF8-4AA2-CFF3-7EE5-35291A0D9B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7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07561E1-F5F9-1D37-CB84-FEF3AD8E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30E5F4CC-B2A7-6CA7-61E5-9A1FF337A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7D0FF309-B031-E1BF-2964-C3A4D6563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85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0BF9634-C68E-7E0E-A705-0C039113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5bb78299_0_1488:notes">
            <a:extLst>
              <a:ext uri="{FF2B5EF4-FFF2-40B4-BE49-F238E27FC236}">
                <a16:creationId xmlns:a16="http://schemas.microsoft.com/office/drawing/2014/main" id="{5993DD87-1FE0-EEC0-23F6-2879D2A3C5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5bb78299_0_1488:notes">
            <a:extLst>
              <a:ext uri="{FF2B5EF4-FFF2-40B4-BE49-F238E27FC236}">
                <a16:creationId xmlns:a16="http://schemas.microsoft.com/office/drawing/2014/main" id="{582E4550-075D-F595-DFE1-E28B9C5BB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94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8B29A8FA-0D5A-2E1E-4016-03F5A662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632563353_1_129:notes">
            <a:extLst>
              <a:ext uri="{FF2B5EF4-FFF2-40B4-BE49-F238E27FC236}">
                <a16:creationId xmlns:a16="http://schemas.microsoft.com/office/drawing/2014/main" id="{8BCC3CF4-7640-E019-A880-3F45D27C1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632563353_1_129:notes">
            <a:extLst>
              <a:ext uri="{FF2B5EF4-FFF2-40B4-BE49-F238E27FC236}">
                <a16:creationId xmlns:a16="http://schemas.microsoft.com/office/drawing/2014/main" id="{22F902E9-312C-4D89-8DE3-2EE41ADF7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46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www.digikey.ca/en/products/detail/tensility-international-corp/50-00960/13548425" TargetMode="External"/><Relationship Id="rId4" Type="http://schemas.openxmlformats.org/officeDocument/2006/relationships/hyperlink" Target="https://www.digikey.ca/en/products/detail/tensility-international-corp/54-00247/1354844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ca/en/products/detail/molex/0702461201/760167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www.digikey.ca/en/products/detail/molex/0016020074/483884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digikey.ca/en/products/detail/molex/0022552122/313630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.png"/><Relationship Id="rId9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2967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531575" y="3912825"/>
            <a:ext cx="65289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LRB Design Review</a:t>
            </a:r>
            <a:endParaRPr sz="46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251" y="460250"/>
            <a:ext cx="4038077" cy="1928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050400" y="4587900"/>
            <a:ext cx="5016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November 2025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23C2A54-6DEB-F964-2155-D1C19733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3931D307-2180-3EE4-BB2C-366DFF7A0328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8F1D7B9D-302A-51A8-73D7-49FE4586C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View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13EADCAE-CC3D-63CE-60D0-49771BDF7ED5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3AF03F6-FA00-435C-CA50-52B87D69E791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8166E3A8-CF04-C3B4-7D4C-2F990883EE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99FD26DD-F64B-25A2-3856-702FF2F64B00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2EB54AB1-FC82-4F7C-2E45-FFAFCAC14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4125875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48V in from Fill Systems Board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Buck converter down to 10V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LDO down to 5V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5V LDO or USB power through another LDO down 3V3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6E4F13B3-93F5-8C4D-C9C2-725733AECF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5DD1AD4-E7B9-6AF2-C2D7-F9181957D6EB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551818D1-1B0D-478F-2F27-DF9EE42E391C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90C8DF55-C13F-6699-E605-F487609253E8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81A74B21-D33D-E1E5-BB9B-201B896EB494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E7CD1204-6CEA-C2CD-8F80-9E3704C8FB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8D2D19C-EF56-DC06-0E57-192136659F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050060"/>
              </p:ext>
            </p:extLst>
          </p:nvPr>
        </p:nvGraphicFramePr>
        <p:xfrm>
          <a:off x="5072439" y="892101"/>
          <a:ext cx="3369661" cy="362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568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DD47142-A71D-483F-CEE6-F84D02E2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E180E2B5-18DE-59C6-D03F-8F2F877E07DC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8DC012FA-F374-4462-9FF6-9337C4928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Buck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1F74AC30-3024-C113-87CE-0C228317DFFA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8CB34B01-24CE-1D1B-5B9D-DB73160F1423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5715801F-0888-8AE6-99FB-CABA205324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CA6BEEE4-F726-98CB-EC78-E717A4C79C9B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32B265FA-AB10-2E07-8B6B-167E7A469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2735139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TPS54561DPRT Buck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Layout from  </a:t>
            </a:r>
            <a:r>
              <a:rPr lang="en-CA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Webench</a:t>
            </a: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 SVG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Vout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=10V,   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Vref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=0.8V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Lots of smoothing,  bulk capacitance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CA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EE6E7F77-E297-9D1C-E583-A4999F69E2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13809676-EC94-B26D-57F2-EFA256D2683E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C9CE910E-E8D0-302A-4AFF-45F9B4D7C48F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3171C4D-C73F-89D0-B8CD-CD30D1A82B51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0E22A376-0BC5-269B-FC71-52AF9F4C3A2F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9A3CF41C-4CCA-4119-AEF8-C55DA8D7D3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CB31A-FA42-9B69-1F83-18C29AECE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581" y="1648602"/>
            <a:ext cx="6159939" cy="2030749"/>
          </a:xfrm>
          <a:prstGeom prst="rect">
            <a:avLst/>
          </a:prstGeom>
        </p:spPr>
      </p:pic>
      <p:sp>
        <p:nvSpPr>
          <p:cNvPr id="9" name="Google Shape;84;p15">
            <a:extLst>
              <a:ext uri="{FF2B5EF4-FFF2-40B4-BE49-F238E27FC236}">
                <a16:creationId xmlns:a16="http://schemas.microsoft.com/office/drawing/2014/main" id="{77400844-52BB-C52F-BF52-BCAFE1D53899}"/>
              </a:ext>
            </a:extLst>
          </p:cNvPr>
          <p:cNvSpPr txBox="1">
            <a:spLocks/>
          </p:cNvSpPr>
          <p:nvPr/>
        </p:nvSpPr>
        <p:spPr>
          <a:xfrm>
            <a:off x="3133777" y="3544011"/>
            <a:ext cx="5266474" cy="96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Rfbt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=100k, 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Rfbb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=8.66k, 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Rfbt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Rfbb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=11.547, 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Rfbt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Rfbb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=(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Vout-Vref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)/</a:t>
            </a:r>
            <a:r>
              <a:rPr lang="en-CA" sz="1800" b="1" dirty="0" err="1">
                <a:latin typeface="Helvetica Neue"/>
                <a:ea typeface="Helvetica Neue"/>
                <a:cs typeface="Helvetica Neue"/>
                <a:sym typeface="Helvetica Neue"/>
              </a:rPr>
              <a:t>Vref</a:t>
            </a:r>
            <a:r>
              <a:rPr lang="en-CA" sz="1800" b="1" dirty="0">
                <a:latin typeface="Helvetica Neue"/>
                <a:ea typeface="Helvetica Neue"/>
                <a:cs typeface="Helvetica Neue"/>
                <a:sym typeface="Helvetica Neue"/>
              </a:rPr>
              <a:t>=11.5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CA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CA"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1545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148617B-F765-D8B2-F845-0811D9DE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1EA0141A-3514-D9FA-4072-E6DE14C8E268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9EAEEEA2-113C-C6D0-5E8B-B70469188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LDOs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9196F8A7-CAE5-BEA2-4294-D303A8C62AE7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8E238D0-373A-312A-0913-8C369D6E78CA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04CB14EC-8622-8A4D-7445-0982A89401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F64B4BDE-70DF-6B51-4FFF-0C3E19A2BB8E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28DA793B-C0D0-B803-9608-E8F04A95084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28850"/>
                <a:ext cx="3745145" cy="3398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𝑽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𝒐𝒖𝒕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.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𝟐𝟒𝟐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𝑽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×</m:t>
                    </m:r>
                    <m:d>
                      <m:dPr>
                        <m:ctrlPr>
                          <a:rPr lang="en-US" sz="1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+</m:t>
                        </m:r>
                        <m:f>
                          <m:f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7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7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7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7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Helvetica Neue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700" b="1" dirty="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For 5V: R1=15.8k, R2=47.5k</a:t>
                </a:r>
              </a:p>
              <a:p>
                <a:pPr marL="457200" lvl="1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With these </a:t>
                </a:r>
                <a:r>
                  <a:rPr lang="en-US" sz="1700" b="1" dirty="0" err="1">
                    <a:latin typeface="Helvetica Neue"/>
                    <a:ea typeface="Helvetica Neue"/>
                    <a:cs typeface="Helvetica Neue"/>
                    <a:sym typeface="Helvetica Neue"/>
                  </a:rPr>
                  <a:t>vals</a:t>
                </a: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: </a:t>
                </a:r>
                <a:r>
                  <a:rPr lang="en-US" sz="1700" b="1" dirty="0" err="1">
                    <a:latin typeface="Helvetica Neue"/>
                    <a:ea typeface="Helvetica Neue"/>
                    <a:cs typeface="Helvetica Neue"/>
                    <a:sym typeface="Helvetica Neue"/>
                  </a:rPr>
                  <a:t>Vout</a:t>
                </a: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=4.98V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For 3.3V: R1=45.3, R2=75k</a:t>
                </a:r>
              </a:p>
              <a:p>
                <a:pPr marL="457200" lvl="1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With these </a:t>
                </a:r>
                <a:r>
                  <a:rPr lang="en-US" sz="1700" b="1" dirty="0" err="1">
                    <a:latin typeface="Helvetica Neue"/>
                    <a:ea typeface="Helvetica Neue"/>
                    <a:cs typeface="Helvetica Neue"/>
                    <a:sym typeface="Helvetica Neue"/>
                  </a:rPr>
                  <a:t>vals</a:t>
                </a: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: </a:t>
                </a:r>
                <a:r>
                  <a:rPr lang="en-US" sz="1700" b="1" dirty="0" err="1">
                    <a:latin typeface="Helvetica Neue"/>
                    <a:ea typeface="Helvetica Neue"/>
                    <a:cs typeface="Helvetica Neue"/>
                    <a:sym typeface="Helvetica Neue"/>
                  </a:rPr>
                  <a:t>Vout</a:t>
                </a:r>
                <a:r>
                  <a:rPr lang="en-US" sz="1700" b="1" dirty="0">
                    <a:latin typeface="Helvetica Neue"/>
                    <a:ea typeface="Helvetica Neue"/>
                    <a:cs typeface="Helvetica Neue"/>
                    <a:sym typeface="Helvetica Neue"/>
                  </a:rPr>
                  <a:t>=3.298V</a:t>
                </a:r>
                <a:endParaRPr sz="1700" b="1" dirty="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28DA793B-C0D0-B803-9608-E8F04A95084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28850"/>
                <a:ext cx="3745145" cy="3398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CA06E5DF-BC2B-1143-A109-0755B7F971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F9FC855-7287-FCA4-8A58-B71F5F852C0B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8E43F7B4-DD55-6844-7E00-9113F0772B04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7B04E4C9-8DBB-5461-0548-A706FC67593D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D55C3DD4-8287-6CB4-97F5-944330819455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F5BEFA6B-0129-6C7D-8CC7-42D2020AB4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DE5EC-7347-D644-C1A6-989BFE16C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375" y="1567630"/>
            <a:ext cx="4340925" cy="22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3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A7193729-2829-BEFF-C282-8AF1D23B7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B5A97439-9B18-178E-991D-4EB5760CBEE8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741BB613-C65A-8E32-EE15-9140F10FF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 Power and ORing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751A99C7-C57C-2505-7C0A-7C734237843F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BF93467-EEEE-0AD3-356B-1BE9D725F88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809587AD-33D4-5C2C-9123-831C4C142E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254145AE-02B9-74DE-0311-49C6F4ACC862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65990785-E90D-6E28-5A7A-843799A0C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37034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ORing Circuit prioritizes power from the FSB over the USB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229AF748-0D22-F8AC-F531-6899E3EFAA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01A6811-24B9-CD13-83CF-CF515434C736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6B985B3-4CD1-D4BC-7C7A-72473D5D066C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25F4BB1-93B8-64D9-6704-94E231153DDE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CC2408FF-2036-08B8-B676-B1CDDB5B060F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8F6DE50C-000C-0A70-B1B7-63B628977D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5D2C2-562E-9F5D-C21D-4E299D970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026" y="1183908"/>
            <a:ext cx="4495768" cy="31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C13D5F7-5F85-43C4-2F9C-CE56A5E0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1424AB0-9E4C-8EB0-604F-5130B472118E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3E8347C9-932D-FB22-EB2B-6F1B121AF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Power Plane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74304D57-A15D-C046-0692-4FCF091B6C77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3BD93B4-C775-91E3-0235-1CE2678676B9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14CB3E7C-97C0-3415-9EE4-552FE5929C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F62D17FC-72EC-0574-4A1F-E1C94CB8881E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682FEB8D-24F7-A385-89B9-F32A259F4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The third layer of the board is a power plane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It has two 5V sections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So like hopefully that isn’t a problem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If it is I probably won’t change it so like…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We can pray together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B4D950F8-83DB-3B6D-F57A-7F16C3EE6E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5C16275-0ED6-47AE-D3C8-CFEB2AFF2586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AFB7192F-8A7A-97D1-FF8D-095CDEC83BF5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1BAF797B-9F96-F8AE-1531-78605C754FB8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181D447F-4CD2-2C62-839C-0F8618213E95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B4DC3B10-20F0-1E0B-F3D5-7308501600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5B110-CD19-5852-9E2C-CBABCEB32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288" y="1653743"/>
            <a:ext cx="3690662" cy="20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7E546D79-8D96-6D0F-775A-2759064D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C4FDE87-D3F9-A1E9-CBDE-D8CE6903F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1834B6E8-D71B-9C5A-88DA-60C4DEBAAB6C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19BA804C-4B7F-A8A0-A151-D6E263C9E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Sensors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2931157F-8891-C3DE-47B4-C6555939A5A9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609E971-BE3B-17D0-D679-F2B490F40945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7D0DA2F-CC75-0593-4E03-3C0A51FCD1DF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9CBB06A2-CBBE-0329-6568-0FDB6EA26A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981947BA-F18B-EE64-CDDB-E538D38683AB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CC05E340-57F3-D7D4-B65F-DE727B10D5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5B3CB7BD-4BA7-8556-77AD-302E4CD1E0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6EC7A185-DB34-B9D0-EF3A-CEF41CDFDF8D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B4357393-3158-57C4-E1EC-545E5E517603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52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F9B79EBC-3926-3385-9CC3-4F0A9061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6528D61F-5A73-AAA4-8D76-873DA79C0250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44B5A35C-3368-F0FD-2A45-4F9531699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 Overview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56AEDCD1-0F7F-4E4F-13F4-B22C47976FAF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C4E7B37-B9EE-9EEF-9306-EE72C8858CA6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1E0CC1F4-238D-99CF-8794-74D04DAB75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4446EACA-6580-34D7-5BA8-E2D18EFF028C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1BA0B807-668A-17B9-1689-CB587A1BE4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600528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3x Thermocouples (TC) – Using AFE with SPI output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2x Load Cells (LC) – Using AFE with I</a:t>
            </a:r>
            <a:r>
              <a:rPr lang="en-US" sz="1700" b="1" baseline="300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 output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1x Anemometer: Analog output through resistor divider to MCU ADC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7173D853-346E-7C90-1BCD-8C3ED789A8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E75E48A-E0F1-A18E-6D2B-1A9CF2948159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6F21898-EAC2-BE8A-458F-912260CE0379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9B2749D-642A-292B-847A-F3EF602DA841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0E61CEEA-1B26-3698-FEB6-6A1B993525BB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5C117965-09D7-9214-A66A-AB3E3ED4A6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-Type Load Cell(100kg/200kg/300kg/500kg/1T) | Makerfabs">
            <a:extLst>
              <a:ext uri="{FF2B5EF4-FFF2-40B4-BE49-F238E27FC236}">
                <a16:creationId xmlns:a16="http://schemas.microsoft.com/office/drawing/2014/main" id="{4EFAEC40-9E85-25C6-8CA3-9B323455B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7609" r="31889" b="16574"/>
          <a:stretch>
            <a:fillRect/>
          </a:stretch>
        </p:blipFill>
        <p:spPr bwMode="auto">
          <a:xfrm>
            <a:off x="6904787" y="642367"/>
            <a:ext cx="1678875" cy="226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-PRO K-Type Thermocouple Temperature Sensors 2M/6.6Ft WireStainless Steel Probe">
            <a:extLst>
              <a:ext uri="{FF2B5EF4-FFF2-40B4-BE49-F238E27FC236}">
                <a16:creationId xmlns:a16="http://schemas.microsoft.com/office/drawing/2014/main" id="{B821BE4D-BD95-F3C0-0703-755127CDB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13630" r="1920" b="7424"/>
          <a:stretch>
            <a:fillRect/>
          </a:stretch>
        </p:blipFill>
        <p:spPr bwMode="auto">
          <a:xfrm>
            <a:off x="4492238" y="2861115"/>
            <a:ext cx="2278327" cy="16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emometer Sensor Wind Speeds Cup, Wind Speed Sensor with 8M Waterproof  Cable 4cm Mounting Hole Anti Interference 3 Cups Wind Speed Detector 0‑3.8v  : ...">
            <a:extLst>
              <a:ext uri="{FF2B5EF4-FFF2-40B4-BE49-F238E27FC236}">
                <a16:creationId xmlns:a16="http://schemas.microsoft.com/office/drawing/2014/main" id="{97D3C0C8-3DD4-426E-9286-871FC605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29" y="3202830"/>
            <a:ext cx="1951146" cy="12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38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7AD19A7-61AC-0EC5-9608-A1D20171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DE280DE-7AC5-8543-AC4B-FE4DF977955B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2A71428E-833A-470C-5AA9-5730AD235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 Connector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48357E38-2EFB-51D8-5F36-C193E505B068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AC0AA3C-B74C-13F9-C19F-D52EF9019CE9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7B700ED2-5081-3B2D-4DE5-48A533F35E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DDEE0DF3-5630-EBA4-AF10-FA950E1A7AA1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58CF0912-6B11-CD62-2D73-B656333E6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M12 screw, 5 position circular board to wire connector 54-00247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All sensors use the same connector</a:t>
            </a:r>
          </a:p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Waterproof box edge connector:</a:t>
            </a:r>
          </a:p>
          <a:p>
            <a:pPr marL="45720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CA" sz="700" b="1" dirty="0"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https://www.digikey.ca/en/products/detail/tensility-international-corp/54-00247/13548445</a:t>
            </a:r>
            <a:endParaRPr lang="en-CA" sz="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Cable: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800" b="1" dirty="0"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https://www.digikey.ca/en/products/detail/tensility-international-corp/50-00960/13548425</a:t>
            </a:r>
            <a:r>
              <a:rPr lang="en-CA" sz="8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1FB08567-F291-E02F-1402-F54B90B2AF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528902E7-81B3-193E-1C8D-9E1B0940B8E3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035D1625-C88B-3910-F862-00B262BB8E23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1256633B-D885-F1BD-D8D5-6EFDF4612256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DB0CF63-DFE5-394A-4932-71D40CD90BBB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6E692B26-7A63-5870-6602-81C249661D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948B551-ABD0-6B29-84A1-9C28D84AD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4634" y="1545273"/>
            <a:ext cx="2825925" cy="29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3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C3B7B4F-8859-0228-31D8-08FDD125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7FE53D48-CF7E-DD1C-F293-29104FBDED7C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B3CC176D-D060-31CA-C31E-CEBF36BBF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Thermo Couples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34FFA32F-ADAB-E377-072A-975CD9CF85A8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6B5A26E-6A78-2E20-ED00-E338C4C64690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493BB430-73C2-0F38-3D8A-169C4FF18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694262E5-E05A-E646-EAFD-35DEB8647CB2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CF00D5FF-BC1C-141F-E94F-27261A3A9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326208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Took this from the Sensor Dev Board so if anything is wrong blame Will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Uses SPI. The CS has a pull up in the MCU schematic doc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DBB32353-B95D-BF89-CBE9-81DC03CA52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924B0D29-3271-F3D3-D5BB-A067E454826C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E07A7AF6-3083-D9F5-A8F6-C8F90CC0E696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DE30B68-1B39-F67D-4CC8-93E27D0B3B44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79EDD5C3-28C0-9B31-FF2D-B1E7B86D730A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F4CD9060-C8BF-179D-50D2-E1607F71B6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4774F-BBF0-3F68-B2A8-625B2C735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50" y="1327377"/>
            <a:ext cx="5093354" cy="23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4F9C3A0-FDF7-C1A4-682C-23E3FAC1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48DAD38D-3C08-353A-CB8D-0E71A8C6BD3D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6113C780-434B-59A5-8FBD-1A7D9250D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Cells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C8EC51DE-CDC3-0122-4E3D-A5C08B82DCAE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DA6CFBC4-28F5-5555-BF98-EC37A0ADAE54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6B968C7D-213F-541B-4DDE-CDA3414F7F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169E28E6-520B-9296-8D95-4386D67B3873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386C987A-85F3-9D88-DCEE-696BD8EBB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326208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Took this from the Sensor Dev Board so if anything is wrong blame Will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Uses I</a:t>
            </a:r>
            <a:r>
              <a:rPr lang="en-US" sz="1700" b="1" baseline="300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C. The SCL and SDA has a pull up in the MCU schematic doc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DF1D310B-A95C-0823-E132-820D0335D6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115911E-1B45-A6EA-C1C9-A7FD27932881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6B76BFB5-246B-238F-652F-6709D034B6D6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8113C331-8703-6401-8A66-7685555128A6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A4DEB10A-984F-C9C9-9634-2B554EA2037F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8D695AAE-9F18-AD21-0F01-C3D82E59CD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36C41-3997-318E-66F9-DA22B71A09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62"/>
          <a:stretch>
            <a:fillRect/>
          </a:stretch>
        </p:blipFill>
        <p:spPr>
          <a:xfrm>
            <a:off x="3747655" y="1187372"/>
            <a:ext cx="4994151" cy="2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/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11655B8-8580-8F38-DF1A-FAE4EAF7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B51B1D7-533F-8B13-3A22-4ADE8DFE7C04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F13C064-8589-C5B9-1C2A-FACC384A88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Annemometer Sensor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590867ED-1D6F-FA4E-71BC-16D3D0D5552E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D0354426-6A62-F773-6A22-EC49176EDCB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49C25D8C-3731-A2D6-CE27-E689C31F2C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D212B9A5-C1CF-4BBC-4A2E-A3C683D0F4E9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0E239946-E5A3-DB7F-6797-8DA55A654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4592562" cy="3046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Hold your applause for this one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This one is all me, Will did none of this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Output connects to MCU ADC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90B0ABFD-1636-60A2-82D3-1A1D6E3204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F4CB3913-3556-A613-F5BA-8AE0CF47B561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092D96B7-65E5-9770-99A9-876B83CB6864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CF4EF39-6654-058A-7520-3E8B14B51C76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01603B1-2E11-76AB-5097-249D5830AA03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2EE6DD87-C121-6A66-1991-81203387DA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EC5CC-6B61-9E9E-754C-B26C5347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420" y="968260"/>
            <a:ext cx="3346880" cy="32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5B38F59E-42AC-B4CD-E44A-00BD8BD3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84F67FB-71F0-099B-9B35-F8D17F981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0806BE7-3C4C-5397-85D0-203DEB7207E3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77FFB6CB-B53B-B33C-ADFC-F16956184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Memory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E03BC37D-F307-552C-71EF-09D519F796C0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77678D0-1516-6A7D-9D12-5870B4E45A90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8C9BFBB-993A-D77D-9E34-B7847E309891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49D7578F-2E42-50D2-A405-2C0F0483DB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D90758C7-BDE4-FBCF-89D7-7F197C72D6A4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1E8A24C8-278B-D6FB-4A95-CCE807C7CE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E1D6B29A-BF4F-6A69-ACB4-7779B8DDFA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CB3AEFE7-E543-C6F3-A869-02F06EB1D211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1E7AB38C-C54E-9FA5-2788-AF96BEAE66A1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87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4242126-DB95-C287-C44B-A4247895C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8BE93AC-AFC2-1E85-D428-3EFE57E374C7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76B6004B-87D2-E5B1-114A-12371AEAD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 Memory Chip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0FA45416-CCC0-B4B5-C665-D83BBBC522B9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5C1815E-9ED0-D031-C33B-BECA513E33F0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C90C37B8-AC7E-C138-C7DF-FA39EAFE71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67EB2086-3143-A6CE-AB31-41288D9BE3E5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17F2E805-4DE2-C139-AD60-6D15B4C6A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518994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Using W25N04KVZEIR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4Gbit capacity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QuadSPI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Interface to QuadSPI1 on STM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16bit * 4sensors + 32bonus bits = 96bit/sample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(96bit/sample)*(1000samples/s)*(1byte/8bits) = 12kB/s`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For 6 hours we need </a:t>
            </a:r>
            <a:r>
              <a:rPr lang="en-US" sz="1700" b="1" u="sng" dirty="0">
                <a:latin typeface="Helvetica Neue"/>
                <a:ea typeface="Helvetica Neue"/>
                <a:cs typeface="Helvetica Neue"/>
                <a:sym typeface="Helvetica Neue"/>
              </a:rPr>
              <a:t>259.2MB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lang="en-US" sz="1700" b="1" u="sng" dirty="0">
                <a:latin typeface="Helvetica Neue"/>
                <a:ea typeface="Helvetica Neue"/>
                <a:cs typeface="Helvetica Neue"/>
                <a:sym typeface="Helvetica Neue"/>
              </a:rPr>
              <a:t>2073.6Mbit</a:t>
            </a:r>
            <a:endParaRPr sz="1700" b="1" u="sng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D3694794-A0CA-24B6-0F23-B18D2E7887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36B6783A-AF94-044B-562C-D2A7F948D25A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FB4ABB79-7DBD-CC4D-FE5A-2B4F3CD9A3CC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7C88B22C-0E66-0040-B20C-AF1742805701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4AB1D304-859A-FC77-1D09-1D869DB0940C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2C01256A-77EE-AB72-A5E3-1E40667CEA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8 WSON">
            <a:extLst>
              <a:ext uri="{FF2B5EF4-FFF2-40B4-BE49-F238E27FC236}">
                <a16:creationId xmlns:a16="http://schemas.microsoft.com/office/drawing/2014/main" id="{AAF1521E-EDC2-371D-4ED5-A49D4689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850" y="1117194"/>
            <a:ext cx="3006100" cy="300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1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9419925B-0AEE-33B4-15CA-A230EAF4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3CD3C54-2CCD-4362-9C07-C55D953B7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68AE1E9F-2A20-6F74-C1E4-70026EC0D153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506C1A6C-7EB8-5408-02A8-C71668A32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 File System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2AA94D2D-D5FB-9822-C277-D99430B2F1FB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E90559F-1142-9A84-A062-C768E1C53B15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D52E82A5-D2F6-439E-1E9A-EDFA2753A1AD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472E6A96-4553-714F-BDAB-0FA06E4886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6D1E76D6-F53D-7118-273E-7BD7F0C6D853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67ACAF08-B373-8919-9FE0-6BE7EEF406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4DD05830-05A6-F8D2-B422-FB4314674F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89C791F9-BCC6-8CB6-2C4C-536B997AF5FE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2A01B1B8-5D57-8012-B682-2F861BDCF0E3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8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EFD211E-1E93-0787-F37F-1F836BB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ADE4ADD4-1F41-8D4A-8CEA-13C6CD6FF46D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66C82629-DA11-F585-5011-86AAA1D2D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 C Interface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09BBD060-7C60-E41D-0CFD-DABA4E827F74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2C04D58-A4FE-BD2E-43EF-E80E3CE86BDD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8F42A0F6-857B-E698-2BF0-C692E49382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665D237A-15E8-4A85-4110-D2936F7B5070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BC689444-38BE-02BD-0699-217F3878DB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AB108BC-BF4D-A6A3-702E-7F374744CF50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2B9F2CF5-0BCA-A954-9E01-2EB6DA73557F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3674E46A-ED8A-AF73-0A43-24021E023D7A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903B85F3-BA96-A89D-16AD-EEF389000A89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A09CB65F-EAB5-C547-EAF2-CD21D8D44F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RS PRO Right Angle, PCB Mount, Socket ...">
            <a:extLst>
              <a:ext uri="{FF2B5EF4-FFF2-40B4-BE49-F238E27FC236}">
                <a16:creationId xmlns:a16="http://schemas.microsoft.com/office/drawing/2014/main" id="{B572922A-2BF4-7534-DB7B-3689B5E4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50" y="182014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;p15">
            <a:extLst>
              <a:ext uri="{FF2B5EF4-FFF2-40B4-BE49-F238E27FC236}">
                <a16:creationId xmlns:a16="http://schemas.microsoft.com/office/drawing/2014/main" id="{CF605D32-7013-5702-06AC-25664C849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507565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USB C connection for FS data transfer and low voltage power supply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USB data differential pair with an impedance of 90Ω which causes a trace width of 4.3mils (min trace width is 4mils at JLC PCB)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USB connects to the only USB on the  STM32G491ME, pins PA11, PA12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59170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EF21091-0514-FB4B-32ED-57812CE5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A1322FE-6619-7DD6-612C-F2F5CFBAE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2182F7BA-A01B-3CC0-710A-9398A930E6B2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8035C846-8406-ECA4-C523-D26921E6B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Microcontroller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404E50A-44CF-3800-2CEB-26F619E56DB7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B3FEDDAF-18FB-AB5B-8867-4E23F8813923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21E8B26-8338-2D0E-D95D-3A186CC5CBE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81482017-CD7A-95CA-D9E7-F31F3BC79B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F9C02426-D53F-25AF-632F-84BD821A1EA3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ABF78CA5-2B78-F591-4C41-518DAC53C9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2F01A032-D3E4-85BD-C501-2F0D06DA24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25F9ADB8-42F3-2123-12B3-81B980321743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0D3E388B-577D-12F3-F19E-3E021CB75920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96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E9C324BD-ADD3-50B0-34EC-D26B53DB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999EF0E-C3CD-6912-201B-E77F422295D0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D92AB07C-6F54-D034-97A2-C116F764F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2096E579-BA88-D727-0571-77948E9418D6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9767805-CA6C-7C3F-B2D2-3AE99EC0BBCF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115AA757-6DD9-13ED-F0E7-D70E1495C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76151AE7-C16C-2912-258B-2E4814666B07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283ED3FB-DA57-A90F-0C63-38E0AB99C7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2989FB9-4216-C79B-B36E-9366675FC6D3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35A662EA-DB45-0FED-F111-80510AE306E2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5FA9142-C206-CF06-9708-C5870361ADFC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9F535A32-7398-A3A4-68AE-7FC7FFE52DAD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D97BBE2C-6006-850A-36B0-9DA2D34FAF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TM32G491CET6 | DigiKey Electronics">
            <a:extLst>
              <a:ext uri="{FF2B5EF4-FFF2-40B4-BE49-F238E27FC236}">
                <a16:creationId xmlns:a16="http://schemas.microsoft.com/office/drawing/2014/main" id="{F056C75A-E0A4-68B7-7D38-5A82FCC6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38" y="1182225"/>
            <a:ext cx="2832425" cy="28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4;p15">
            <a:extLst>
              <a:ext uri="{FF2B5EF4-FFF2-40B4-BE49-F238E27FC236}">
                <a16:creationId xmlns:a16="http://schemas.microsoft.com/office/drawing/2014/main" id="{D7284E56-DC6E-86E6-8301-E1F0C7A7F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Using the STM32G491ME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Smaller and cheaper package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Not the H7</a:t>
            </a:r>
          </a:p>
        </p:txBody>
      </p:sp>
    </p:spTree>
    <p:extLst>
      <p:ext uri="{BB962C8B-B14F-4D97-AF65-F5344CB8AC3E}">
        <p14:creationId xmlns:p14="http://schemas.microsoft.com/office/powerpoint/2010/main" val="382699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CFF9EF7-D7D8-F28E-4D0A-7371101B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33F4BAB8-59B6-5404-C0D2-133E475B71C9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02C2BAA-3C1E-B4EC-B8F5-EF739CBFC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Oscillator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DBBFBCFF-E3E1-B257-4DFB-8914F45A2D3C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0C0E376-D5FE-006F-8732-CCB32F2AB376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60080A04-4CB3-5F95-B656-A538B0358A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3A6D5226-49B6-417E-22C8-92E2388D3A7F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1D44DACE-A9AA-2F6C-A224-F77A4A6FB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4894667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Using the ABM8-32.000MHZ-B2-T </a:t>
            </a:r>
            <a:r>
              <a:rPr lang="en-CA" sz="900" u="sng" dirty="0"/>
              <a:t>https://www.digikey.ca/en/products/detail/abracon-llc/ABM8-32-000MHZ-B2-T/2001197</a:t>
            </a:r>
            <a:endParaRPr lang="en-CA" sz="900" dirty="0"/>
          </a:p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Oscillator has C</a:t>
            </a:r>
            <a:r>
              <a:rPr lang="en-US" sz="1700" b="1" baseline="-25000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=18pF, and C</a:t>
            </a:r>
            <a:r>
              <a:rPr lang="en-US" sz="1700" b="1" baseline="-25000" dirty="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=6pF </a:t>
            </a:r>
          </a:p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For C</a:t>
            </a:r>
            <a:r>
              <a:rPr lang="en-US" sz="1700" b="1" baseline="-25000" dirty="0">
                <a:latin typeface="Helvetica Neue"/>
                <a:ea typeface="Helvetica Neue"/>
                <a:cs typeface="Helvetica Neue"/>
                <a:sym typeface="Helvetica Neue"/>
              </a:rPr>
              <a:t>L1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and C</a:t>
            </a:r>
            <a:r>
              <a:rPr lang="en-US" sz="1700" b="1" baseline="-25000" dirty="0">
                <a:latin typeface="Helvetica Neue"/>
                <a:ea typeface="Helvetica Neue"/>
                <a:cs typeface="Helvetica Neue"/>
                <a:sym typeface="Helvetica Neue"/>
              </a:rPr>
              <a:t>L2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= 24pF based on </a:t>
            </a:r>
            <a:r>
              <a:rPr lang="en-CA" i="1" dirty="0"/>
              <a:t>CL</a:t>
            </a:r>
            <a:r>
              <a:rPr lang="en-CA" dirty="0"/>
              <a:t>1​=</a:t>
            </a:r>
            <a:r>
              <a:rPr lang="en-CA" i="1" dirty="0"/>
              <a:t>CL</a:t>
            </a:r>
            <a:r>
              <a:rPr lang="en-CA" dirty="0"/>
              <a:t>2​=2∗(</a:t>
            </a:r>
            <a:r>
              <a:rPr lang="en-CA" i="1" dirty="0"/>
              <a:t>CL</a:t>
            </a:r>
            <a:r>
              <a:rPr lang="en-CA" dirty="0"/>
              <a:t>​−</a:t>
            </a:r>
            <a:r>
              <a:rPr lang="en-CA" i="1" dirty="0"/>
              <a:t>CS</a:t>
            </a:r>
            <a:r>
              <a:rPr lang="en-CA" dirty="0"/>
              <a:t>​)</a:t>
            </a: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The STM specifies </a:t>
            </a:r>
            <a:r>
              <a:rPr lang="en-US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-US" sz="1700" b="1" baseline="-25000" dirty="0" err="1">
                <a:latin typeface="Helvetica Neue"/>
                <a:ea typeface="Helvetica Neue"/>
                <a:cs typeface="Helvetica Neue"/>
                <a:sym typeface="Helvetica Neue"/>
              </a:rPr>
              <a:t>m,crit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=1.5mA/V</a:t>
            </a:r>
          </a:p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With CL1/CL2, </a:t>
            </a:r>
            <a:r>
              <a:rPr lang="en-US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-US" sz="1700" b="1" baseline="-25000" dirty="0" err="1">
                <a:latin typeface="Helvetica Neue"/>
                <a:ea typeface="Helvetica Neue"/>
                <a:cs typeface="Helvetica Neue"/>
                <a:sym typeface="Helvetica Neue"/>
              </a:rPr>
              <a:t>m,crit,osc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=2.8524mA/V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700" b="1" baseline="-8000" dirty="0" err="1">
                <a:latin typeface="Helvetica Neue"/>
                <a:ea typeface="Helvetica Neue"/>
                <a:cs typeface="Helvetica Neue"/>
                <a:sym typeface="Helvetica Neue"/>
              </a:rPr>
              <a:t>Ext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=221Ω, see </a:t>
            </a:r>
            <a:r>
              <a:rPr lang="en-US" sz="700" b="1" dirty="0">
                <a:latin typeface="Helvetica Neue"/>
                <a:ea typeface="Helvetica Neue"/>
                <a:cs typeface="Helvetica Neue"/>
                <a:sym typeface="Helvetica Neue"/>
              </a:rPr>
              <a:t>https://www.st.com/resource/en/application_note/an2867-guidelines-for-oscillator-design-on-stm8afals-and-stm32-mcusmpus-stmicroelectronics.pdf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10FCE3FA-DD1E-851D-EE75-984CE34806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0450EC3-E46B-A474-B1D2-4AA720711A76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6DC44B68-0C55-EFAE-C5AB-605BF2832B27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F2AC6F79-8553-A7D6-14FC-7F1C4A084511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33F0DA9D-5CAA-76FB-B45E-E4D6D3643472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086C9247-2779-3E2B-81AC-BEC98A0087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BM8-32.000MHZ-B2-T ABRACON | Mouser Australia">
            <a:extLst>
              <a:ext uri="{FF2B5EF4-FFF2-40B4-BE49-F238E27FC236}">
                <a16:creationId xmlns:a16="http://schemas.microsoft.com/office/drawing/2014/main" id="{1947915E-FE78-E703-82EC-AEA6C578F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1947" r="15947" b="21947"/>
          <a:stretch>
            <a:fillRect/>
          </a:stretch>
        </p:blipFill>
        <p:spPr bwMode="auto">
          <a:xfrm>
            <a:off x="5866303" y="639300"/>
            <a:ext cx="2092259" cy="170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02547-0DF5-6133-B164-29125F55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473" y="2436024"/>
            <a:ext cx="2619371" cy="19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4CC48D5-D630-3B21-0E46-787123BB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4AC8CE99-5B30-B32C-021C-73B885327D02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49FE1FEA-3C6A-F383-E0B5-4B021A4AC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Supply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27058501-3837-506F-2A8F-CD0E89D8489C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46E5794-29A8-2C00-F4A2-32812FFE4C4A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DBEF5FB6-D4B3-8799-6DF6-459063AE1D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AB063B96-18CD-E8AE-ECF0-025CE0049A11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90EAA64E-FA8A-BE95-FEF4-476F49AC7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STM takes 1.7V-3.6V, it’s connected to 3V3 line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Lots of Caps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3F8067F2-9B23-A460-7A9C-2E6A51EB21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61541F2-BC58-E566-9493-BA586199BE04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45E34CDE-AAAD-EDC3-B2FA-23C27D5BCB03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7CD07E34-1B43-0CDF-EB18-C1AEC66AE3D8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E04E64D-6CE3-C2D4-FAEE-92C01C504E9E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1F485F81-2C8C-7882-3E8C-B15EA86B76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4CF2A-915F-53A8-E55E-1560B29DC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323" y="1655707"/>
            <a:ext cx="4510063" cy="26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DFF3ED92-DA25-707C-23A2-E763B958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74D4525B-D1D6-0DE6-526F-BEE188AE0F66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73BB056D-07D5-6372-57D6-5CC6517F5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Memory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2712F862-1178-186F-B496-3EB7A6A30BEA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A235A57E-4B1B-DEC6-C63D-12A898C1817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7FF86B84-3909-D65D-6219-A3EE5B6A6E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E6E75724-A0F2-E94B-BBD1-495FE1E661A6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07CAE334-625B-480E-4506-D23B3AB40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293515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Flash memory uses Quad SPI 1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PE12:IO0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PB0:IO1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PE14:IO2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CB87B429-A0E5-8F4F-5EC2-19537F142E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7F1D3C6-52C4-7741-A850-7B77049A362B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2D0F575-1141-2DF0-62DF-5F28C1095D78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5140EFBD-8251-796B-425B-236868F3E0AF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3C25698-D879-23AB-4103-E8B6CDA3AD20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B794972C-84C7-DEEF-BAEE-B2B8175EB4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8 WSON">
            <a:extLst>
              <a:ext uri="{FF2B5EF4-FFF2-40B4-BE49-F238E27FC236}">
                <a16:creationId xmlns:a16="http://schemas.microsoft.com/office/drawing/2014/main" id="{5FD5584B-EDB4-7E2D-FDB0-84CF5626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86" y="1296750"/>
            <a:ext cx="3006100" cy="300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are the Differences of Single vs Dual vs Quad SPI? - Total Phase">
            <a:extLst>
              <a:ext uri="{FF2B5EF4-FFF2-40B4-BE49-F238E27FC236}">
                <a16:creationId xmlns:a16="http://schemas.microsoft.com/office/drawing/2014/main" id="{80D30D4F-5074-6D23-095D-41F09C18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6" y="2988775"/>
            <a:ext cx="285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4;p15">
            <a:extLst>
              <a:ext uri="{FF2B5EF4-FFF2-40B4-BE49-F238E27FC236}">
                <a16:creationId xmlns:a16="http://schemas.microsoft.com/office/drawing/2014/main" id="{5F065EC4-2D81-32CD-17F3-4F60F850EE15}"/>
              </a:ext>
            </a:extLst>
          </p:cNvPr>
          <p:cNvSpPr txBox="1">
            <a:spLocks/>
          </p:cNvSpPr>
          <p:nvPr/>
        </p:nvSpPr>
        <p:spPr>
          <a:xfrm>
            <a:off x="2009270" y="1507534"/>
            <a:ext cx="4173816" cy="148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PE15:IO3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PE10:CLK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PE11:NCS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364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Purpose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Launch Rail Board (LRB)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Replacing the Signal Observations Board (SOB) from Ouroboros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Interface with Anemometers, Thermocouples, and Load Cells by launch rail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Communicates with FSB over simplex UART via RS485 to communicate data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0B0E511-E5F7-7A5B-BAE4-FF4EB4E9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4D2442DF-117D-025E-B807-9883EE30B2BD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2ADC9C5D-7BA6-EDEB-6F0B-1201C8FA3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78416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Thermocouples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AB9B6724-FC04-E23E-689F-FD7F50520D3B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AE594450-9465-6137-BF50-87248986751B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245E9B81-CFBE-2F4E-DDFC-B9B62FCE58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DF69C1BD-714E-94C3-3392-4CA4D173EF9D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2FBEF703-41B6-D437-2F33-AEDFC83D1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Thermocouples connect to SPI1 and use 9 GPIOs for TC1, TC2, TC3 respectively: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CS (SS): PD2, PB6, PD9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nDRDY</a:t>
            </a: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: PB4, PB7, PD8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nFault</a:t>
            </a: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: PD1, PB5, PD10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7537C4EE-2300-819D-A11A-F66705931B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05A10E9D-ECA1-0E14-C574-9BF2D5405773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0F47CADB-5FAE-B2A9-589D-62188CB4617A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0592CC8-96EA-2087-6DCC-5530FF2BF81A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CB336295-D390-0B71-E344-9E80076B1AF9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AF79274C-2AB4-8365-C0E5-ADC8F788AE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What are the Differences of Single vs Dual vs Quad SPI? - Total Phase">
            <a:extLst>
              <a:ext uri="{FF2B5EF4-FFF2-40B4-BE49-F238E27FC236}">
                <a16:creationId xmlns:a16="http://schemas.microsoft.com/office/drawing/2014/main" id="{04763C4C-044C-E126-BEC8-97A90948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5" y="1917243"/>
            <a:ext cx="2857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0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01D3E28-F6F2-30BA-E854-DE0133115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D16F008-2392-A090-B272-8B26402F8ED6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C7643FB2-8D5F-1588-8693-6C33D0DDF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78416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Load Cells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2350196E-463D-913E-051E-8CC51E9A4AFB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EC02D67-B8B5-4BB0-0FAB-166C43B85282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4487851A-FD0F-C6ED-8D87-602FD019E3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3A089D85-E021-53D3-1AC7-F4A9E816C13B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C231A55A-D4D2-F8A5-56BC-BB5F230DC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Load Cells connect to I2C3 and use: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SDA: PC9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SCL: PC8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Rp=4.7kΩ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8358EE40-AEE6-2F51-EF2B-FF578AC603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B65F002F-D458-6B14-F1D5-9DB6E3F334FF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59083245-D31B-28B1-846D-DF222D7EFC28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2F401E6F-D385-3C1B-2004-2467A49E8F6E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3400E79B-CEE6-00E4-B9BD-C9327935A151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BA3EFB56-E03C-75AC-2274-03D44B8E91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2C Primer: What is I2C? (Part 1) | Analog Devices">
            <a:extLst>
              <a:ext uri="{FF2B5EF4-FFF2-40B4-BE49-F238E27FC236}">
                <a16:creationId xmlns:a16="http://schemas.microsoft.com/office/drawing/2014/main" id="{391D3F70-114C-32F3-CC8E-4DE6D0B9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54" y="1643084"/>
            <a:ext cx="5174892" cy="20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0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717D940-2FB8-BC50-C514-AB7D942D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90B2E456-5236-DDBD-3AE7-08EE0DBB5DCD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7F64CF13-6578-007E-B023-F7AFE9B70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78416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Anemometer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BBC220D4-4641-5566-F365-2C8D53F93511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C054ABD-5B81-7BE9-8B72-2EAEB6531D33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0DE1B0EC-23BD-5682-62C0-3446AF47AE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E8A5D83A-DBC2-73F9-E0F6-EEB2F9038E6C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F366C276-FDB3-6E99-7545-B7ED3339B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5000969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Anemometer use ADC1 IN1 on pins: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PA0: AN+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PA1: AN-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AN- has 0Ω jumper to ground if sensor only provides single ended.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064B4730-4A55-7FB6-DECB-C644275995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6954A57-2C57-ED09-734A-D15D02F0281E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BCE5444A-4A86-DB1E-DCA2-98D908A8287F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4CEDA29F-E554-5150-79F3-86C2AB44366E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40C340BC-0479-B14D-7466-28A82A156D85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ED69C6CD-39A5-B0CC-DA2C-825C4898B5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D01F3-8F35-8119-1718-84DE60D85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487" y="1562667"/>
            <a:ext cx="2911645" cy="28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8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3176E24B-DD30-12CA-DCF8-701AA24D4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0095DFE1-30A0-CE69-95C5-F240A41B9C35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BA3170AC-1F9D-B2D2-5EDD-52945E25E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78416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FSB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92A5C3D8-4E18-3365-D4D9-7A6E38A664E6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2B24624-F997-A0EB-4508-151A3A8FBD06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BA042D68-8A46-CE94-181C-BE5EBD387B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B3ECDF3E-CEBD-93CB-3C11-AC2A048F2461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058B8B47-E154-3044-8540-26886D53D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FSB connects using USART3 in async mode: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UART Tx: PB10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UART Rx: PB11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RS-485 DE: PB14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Can use built in DE hardware flow control for UART to RS-485 chip 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3A1EB337-38CF-AE61-FF16-039AB7DD0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CB7E9545-2E2C-EAE8-1C74-88C6A8CCCAE1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088BF2F-CC0E-BC14-68F6-A1875A74A871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6C4D956-6196-69F2-02CC-68E5B7582544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9F276BA7-8CDA-DD61-18B7-DB17CB7805E4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714B33FE-2062-532E-860E-5184F1E7DA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ESP32 UART - Serial Communication, Send and Receive Data (Arduino IDE) |  Random Nerd Tutorials">
            <a:extLst>
              <a:ext uri="{FF2B5EF4-FFF2-40B4-BE49-F238E27FC236}">
                <a16:creationId xmlns:a16="http://schemas.microsoft.com/office/drawing/2014/main" id="{0936073A-4F6C-1D23-0CEB-04E3485E9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54" y="1645243"/>
            <a:ext cx="4466138" cy="171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57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A06049AC-59CB-DA9D-2FD6-5B38E9AD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ED16C123-FB36-C4CB-151A-3B2DF9D19C6A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0684ED25-91CA-B338-2D98-1D1984CC6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5DE720BB-748F-065E-0BF3-B31718B09EB1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8E288687-AA97-BDFE-FD2F-71697D95F464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550E3E6C-CD29-A5C0-8D3C-C9D5ABA55B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AAC022AF-9D69-CE77-9E72-FE143F004DCF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56497359-7A05-1F86-FDE1-0DB26AF40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5142503" cy="1299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Use 12 pin keyed 2.54mm </a:t>
            </a:r>
            <a:r>
              <a:rPr lang="en-US" sz="1700" b="1" dirty="0" err="1">
                <a:latin typeface="Helvetica Neue"/>
                <a:ea typeface="Helvetica Neue"/>
                <a:cs typeface="Helvetica Neue"/>
                <a:sym typeface="Helvetica Neue"/>
              </a:rPr>
              <a:t>molex</a:t>
            </a: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connector for Serial Wire Debug Programming protocol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EDC33AEF-46E2-9C95-AEAF-8BC12D2E58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A6AA6785-593B-A967-22B2-9D5206B24588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C140EB09-B7D9-133B-62D9-245C89EA9A21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7816F2EE-D786-6260-981E-BC701F7EC7FA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439136D7-3895-60B9-3C2A-2C694122FCDB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EC88194B-7D55-9CBD-67EC-95B199DE31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119936-ED0B-D3D0-2351-940D69C1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33" y="361828"/>
            <a:ext cx="2505750" cy="3452964"/>
          </a:xfrm>
          <a:prstGeom prst="rect">
            <a:avLst/>
          </a:prstGeom>
        </p:spPr>
      </p:pic>
      <p:pic>
        <p:nvPicPr>
          <p:cNvPr id="7170" name="Picture 2" descr="70246-1201">
            <a:extLst>
              <a:ext uri="{FF2B5EF4-FFF2-40B4-BE49-F238E27FC236}">
                <a16:creationId xmlns:a16="http://schemas.microsoft.com/office/drawing/2014/main" id="{B994CACC-7825-F391-FED2-0939981D5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26291" r="19654" b="24758"/>
          <a:stretch>
            <a:fillRect/>
          </a:stretch>
        </p:blipFill>
        <p:spPr bwMode="auto">
          <a:xfrm>
            <a:off x="283593" y="2324177"/>
            <a:ext cx="1629408" cy="12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L 70450 Series">
            <a:extLst>
              <a:ext uri="{FF2B5EF4-FFF2-40B4-BE49-F238E27FC236}">
                <a16:creationId xmlns:a16="http://schemas.microsoft.com/office/drawing/2014/main" id="{D8E9C3E4-6322-5225-0793-3FA0324C4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 t="14718" r="12420" b="18063"/>
          <a:stretch>
            <a:fillRect/>
          </a:stretch>
        </p:blipFill>
        <p:spPr bwMode="auto">
          <a:xfrm>
            <a:off x="2547531" y="2367643"/>
            <a:ext cx="1475754" cy="12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F0D75-236E-68B5-3A13-D5424B416F24}"/>
              </a:ext>
            </a:extLst>
          </p:cNvPr>
          <p:cNvSpPr txBox="1"/>
          <p:nvPr/>
        </p:nvSpPr>
        <p:spPr>
          <a:xfrm>
            <a:off x="63887" y="3796548"/>
            <a:ext cx="229582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0702461201: </a:t>
            </a:r>
          </a:p>
          <a:p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https://www.digikey.ca/en/products/detail/molex/0702461201/760167</a:t>
            </a:r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CA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17F5-E6F5-6D31-38C5-C19BD63E1140}"/>
              </a:ext>
            </a:extLst>
          </p:cNvPr>
          <p:cNvSpPr txBox="1"/>
          <p:nvPr/>
        </p:nvSpPr>
        <p:spPr>
          <a:xfrm>
            <a:off x="2339304" y="3803710"/>
            <a:ext cx="229582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0022552122: </a:t>
            </a:r>
          </a:p>
          <a:p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https://www.digikey.ca/en/products/detail/molex/0022552122/313630</a:t>
            </a:r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CA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E2ACA-ACD1-CEFB-6035-31A20B6D5582}"/>
              </a:ext>
            </a:extLst>
          </p:cNvPr>
          <p:cNvSpPr txBox="1"/>
          <p:nvPr/>
        </p:nvSpPr>
        <p:spPr>
          <a:xfrm>
            <a:off x="4608397" y="3814867"/>
            <a:ext cx="23310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0016020074: </a:t>
            </a:r>
          </a:p>
          <a:p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https://www.digikey.ca/en/products/detail/molex/0016020074/4838840</a:t>
            </a:r>
            <a:r>
              <a:rPr lang="en-US" sz="5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CA" sz="600" dirty="0"/>
          </a:p>
        </p:txBody>
      </p:sp>
      <p:pic>
        <p:nvPicPr>
          <p:cNvPr id="7174" name="Picture 6" descr="0016020074">
            <a:extLst>
              <a:ext uri="{FF2B5EF4-FFF2-40B4-BE49-F238E27FC236}">
                <a16:creationId xmlns:a16="http://schemas.microsoft.com/office/drawing/2014/main" id="{3A18DDAF-9F2D-7E0B-D93F-B12E99701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t="21947" r="8978" b="26537"/>
          <a:stretch>
            <a:fillRect/>
          </a:stretch>
        </p:blipFill>
        <p:spPr bwMode="auto">
          <a:xfrm>
            <a:off x="4347625" y="2342446"/>
            <a:ext cx="1638761" cy="105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65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1E56FE0-41F6-1E8F-8DF1-D8DA4FE3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05A943F-0D04-5299-CD7A-F850D445532B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2490E42C-D5B1-30D8-4717-32B8E9ECA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B2AE8C9D-DAF3-A251-B77C-CE262A446F23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D982F50-9D1C-73F5-6B22-7EE6DE1BDEBB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E4C269E9-E91C-A96F-DEF6-64FC74B61C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75D447D3-38E8-41CF-7A18-FEFE42D7982F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C48B601E-95CD-67A0-9EFF-5BF961C4FB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Programming Debug UART uses USART2 (PA2:Tx, PA3:Rx)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Debug LEDs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On board 3x: PC13, PC14, PC15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CA" sz="1700" b="1" dirty="0">
                <a:latin typeface="Helvetica Neue"/>
                <a:ea typeface="Helvetica Neue"/>
                <a:cs typeface="Helvetica Neue"/>
                <a:sym typeface="Helvetica Neue"/>
              </a:rPr>
              <a:t>External (box edge) LEDs: PA15, PC10, PC11, PC12, PD0</a:t>
            </a: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5F94114D-3DD4-D97E-FDA7-8BD0DEEBFD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0E87E464-BB25-FEEC-D8A0-B14C79507822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D6B671D0-940E-33FB-20C8-F3C41476D9FD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9BDA0A96-EF89-4B56-E2C3-EC3EAC0E22CD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2043B6A-B4C2-43BF-F2F1-A135388E2548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A366BB30-65FF-94A6-CB05-2252D423F9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S2B-XH-A(LF)(SN)">
            <a:extLst>
              <a:ext uri="{FF2B5EF4-FFF2-40B4-BE49-F238E27FC236}">
                <a16:creationId xmlns:a16="http://schemas.microsoft.com/office/drawing/2014/main" id="{F88FE1AD-7535-A214-7F01-EC17F14A7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61" y="3196325"/>
            <a:ext cx="1150500" cy="11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9BA1F-CC59-2FE6-24B3-BCEFF32EDDDA}"/>
              </a:ext>
            </a:extLst>
          </p:cNvPr>
          <p:cNvSpPr txBox="1"/>
          <p:nvPr/>
        </p:nvSpPr>
        <p:spPr>
          <a:xfrm>
            <a:off x="1274701" y="4290973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S2B-XH-A</a:t>
            </a:r>
          </a:p>
        </p:txBody>
      </p:sp>
      <p:pic>
        <p:nvPicPr>
          <p:cNvPr id="10244" name="Picture 4" descr="XHP-2">
            <a:extLst>
              <a:ext uri="{FF2B5EF4-FFF2-40B4-BE49-F238E27FC236}">
                <a16:creationId xmlns:a16="http://schemas.microsoft.com/office/drawing/2014/main" id="{4996B584-92C2-42B0-9049-8AF4A968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86" y="3232768"/>
            <a:ext cx="1058205" cy="10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A4930-A890-FCFC-8FFD-051B1E082212}"/>
              </a:ext>
            </a:extLst>
          </p:cNvPr>
          <p:cNvSpPr txBox="1"/>
          <p:nvPr/>
        </p:nvSpPr>
        <p:spPr>
          <a:xfrm>
            <a:off x="3018825" y="427605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XHP-2</a:t>
            </a:r>
          </a:p>
        </p:txBody>
      </p:sp>
      <p:pic>
        <p:nvPicPr>
          <p:cNvPr id="10246" name="Picture 6" descr="SXH-001T-P0.6N">
            <a:extLst>
              <a:ext uri="{FF2B5EF4-FFF2-40B4-BE49-F238E27FC236}">
                <a16:creationId xmlns:a16="http://schemas.microsoft.com/office/drawing/2014/main" id="{47C89BF2-6E49-E099-4EF3-303E2B3B6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0" t="21947" r="21818" b="21947"/>
          <a:stretch>
            <a:fillRect/>
          </a:stretch>
        </p:blipFill>
        <p:spPr bwMode="auto">
          <a:xfrm>
            <a:off x="4537608" y="3277230"/>
            <a:ext cx="994213" cy="98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9CF720-72ED-1AF5-0414-26DA0A2C5F73}"/>
              </a:ext>
            </a:extLst>
          </p:cNvPr>
          <p:cNvSpPr txBox="1"/>
          <p:nvPr/>
        </p:nvSpPr>
        <p:spPr>
          <a:xfrm>
            <a:off x="4245075" y="4292818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SXH-001T-P0.6N</a:t>
            </a:r>
          </a:p>
        </p:txBody>
      </p:sp>
      <p:pic>
        <p:nvPicPr>
          <p:cNvPr id="13" name="Picture 12" descr="A group of wires with different colored lights&#10;&#10;AI-generated content may be incorrect.">
            <a:extLst>
              <a:ext uri="{FF2B5EF4-FFF2-40B4-BE49-F238E27FC236}">
                <a16:creationId xmlns:a16="http://schemas.microsoft.com/office/drawing/2014/main" id="{D3FC2CF0-67E3-1EC8-C8F4-DFBFF160F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903" y="3288620"/>
            <a:ext cx="1058205" cy="1058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5CA45-1C22-7403-20DF-395D893C2DB8}"/>
              </a:ext>
            </a:extLst>
          </p:cNvPr>
          <p:cNvSpPr txBox="1"/>
          <p:nvPr/>
        </p:nvSpPr>
        <p:spPr>
          <a:xfrm>
            <a:off x="6114344" y="4368159"/>
            <a:ext cx="2484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/>
              <a:t>https://www.aliexpress.com/item/1005009023296115.html</a:t>
            </a:r>
            <a:endParaRPr lang="en-CA" sz="1100" dirty="0"/>
          </a:p>
        </p:txBody>
      </p:sp>
      <p:pic>
        <p:nvPicPr>
          <p:cNvPr id="10252" name="Picture 12" descr="SML-D12D8WT86">
            <a:extLst>
              <a:ext uri="{FF2B5EF4-FFF2-40B4-BE49-F238E27FC236}">
                <a16:creationId xmlns:a16="http://schemas.microsoft.com/office/drawing/2014/main" id="{6A91CD5D-3C60-B367-6A5A-34ADC895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50" y="1699350"/>
            <a:ext cx="1128850" cy="11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97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F20DDE1-8011-642D-C451-02CD7017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9C7786F5-6F8E-4D18-0A7F-684FF83264C3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395680FE-7F0E-92E9-377A-40FCD7D70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 Buzzer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B5DC8671-09F0-57AE-E843-D611C819D554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A24958DF-C71E-15B5-DBE5-C1F7AC573BF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BBFDB8D0-657D-63C0-5C3D-D64E291968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B6589A9F-849F-8A51-966A-1031EF245A7D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5E049BB6-D26C-6DCC-0326-8144EC559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Debug Buzzer 	Same Sky CMI-1210-5-95T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Connects to PWM PC0: TIM1, PWM Gen CH1 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95dB, plug your ears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95F2C5C8-8B95-0C15-E87A-6BA10A7EE5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2E19CD09-50B5-C6AC-98B7-49B81AED6942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C59F20E-56BE-5BF2-D4CA-A9E691F06B8B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9CE8EA1F-0E42-3CA3-7674-EDAA86955F40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3D3EA4F-AB0B-4A7A-22F9-E632E2183129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6D8A3BB0-041A-EC4E-9276-AF7E8573C9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8" name="Picture 4" descr="CMI-1210-5-95T">
            <a:extLst>
              <a:ext uri="{FF2B5EF4-FFF2-40B4-BE49-F238E27FC236}">
                <a16:creationId xmlns:a16="http://schemas.microsoft.com/office/drawing/2014/main" id="{543346E2-4138-4CF4-71D0-0DB3E1D2B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33923" r="32389" b="30935"/>
          <a:stretch>
            <a:fillRect/>
          </a:stretch>
        </p:blipFill>
        <p:spPr bwMode="auto">
          <a:xfrm>
            <a:off x="1368573" y="2807259"/>
            <a:ext cx="1642554" cy="16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CFDB7-9DDE-9832-ABDE-A97D95207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188199"/>
            <a:ext cx="3246335" cy="23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3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E99EE5A-B79F-B435-54A1-61FA357A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E28DED44-2D9E-598D-C7AA-7CC540587ED0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F877FDCC-D32D-B6F8-5859-56FE64018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 Test Points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0D5F87C9-A7F4-8047-DA87-727C73E6995A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94D3F5F4-63B3-FEE1-6B99-0D584091A7FF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ECBA8711-4EB3-24B6-916A-47A3D4686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3DEFD973-A89A-A16D-D8CF-F87C1AA47AAE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F23E21E7-3D23-E3CF-C43C-BD3DE0E64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81606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Power Test Points (Stupid Orange Ones):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10V, 5V-FSB, VBUS-USB, 5V, 3V3</a:t>
            </a:r>
          </a:p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Signal Test Points (1206 Clips):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I2C lines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SPI lines (including CS)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Debug UART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and FSB UART (with DE)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D2CFBFCD-40B6-B715-F4F4-32BB3B8B61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0F1AEE9B-A1E7-8BAE-54E4-0E0623A92E12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251D00E1-7596-7941-F25A-7F744CCAE659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8B1C582-EC5C-0B75-B3D3-1B59E597591B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CFE0FC01-844F-8E6F-DC25-527C2890629F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6D8D90D5-69C2-2499-AFD5-BE1958EA0E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RC Series">
            <a:extLst>
              <a:ext uri="{FF2B5EF4-FFF2-40B4-BE49-F238E27FC236}">
                <a16:creationId xmlns:a16="http://schemas.microsoft.com/office/drawing/2014/main" id="{94319340-4DAC-299F-A915-8756B5A3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5" y="2389324"/>
            <a:ext cx="1901649" cy="19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5013 Keystone Electronics | Test and Measurement | DigiKey">
            <a:extLst>
              <a:ext uri="{FF2B5EF4-FFF2-40B4-BE49-F238E27FC236}">
                <a16:creationId xmlns:a16="http://schemas.microsoft.com/office/drawing/2014/main" id="{98DEB09F-7B11-747F-F748-011F9624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3" y="1043189"/>
            <a:ext cx="1666204" cy="166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91BC565-968E-9579-A60B-D58C51C57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EEF8E4D-91FE-4894-3490-B2458019A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A5EF67E1-5E24-A21F-AF72-0883E163216D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1869D052-91A9-79EC-1358-C8A5F816A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END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6D4FBB5A-F479-213F-8006-4A7AB2104C56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DE2D9D3E-F475-DB01-7C6E-2D9E28C1074D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00513776-FA46-6CB7-191B-5411AEF02B64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0BA14277-2F77-7440-8D1A-13F35962D6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116D6F25-9063-0090-5A9C-4925759F47AE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7DAF9783-BD62-3697-366B-1F76C71D31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8D2C697F-2F24-486E-FD68-202E0D0AD8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574C25A6-6B3F-1295-BB4A-85694E0E267D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DACC61C7-3337-BD85-AAE1-EF03B076C34E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1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FF05A118-77EF-135E-DC84-0985BD65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3EFEF83D-4B09-1EE9-A5DC-1BFA6787B0DF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263DB6EB-F863-8E7D-D23F-83F30E119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Board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5E7EA536-DA4C-930D-893C-D3CAA049DF93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1DFCAAE-4D5D-F624-5B8D-604E4D67E307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C5696FA7-A7D5-688D-3615-A71F38466B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0ACE3A0C-1A19-8FB8-7A30-DEB9FE89A0D5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3AA558BB-891D-2F9A-E8E9-674DFAC6E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2644001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Board is on launch rail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Encased in waterproof housing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sz="17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48AD708F-8F98-D71D-0EC9-0F2D743E71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608DAB04-CBA3-72B8-B50A-546D5CA5BB07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C35A141-0DCC-A1FE-559B-430EC3216931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3D15550-5DA0-AAF7-4D9D-2FCD5AA05547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5064F6CE-940F-98B0-0BC4-1B248528BE71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E1B95AD6-0BDA-FCDD-1DAB-19E1DB4D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5CDA7-AC4D-D2AE-9C48-76F07E706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076" y="1002991"/>
            <a:ext cx="5567382" cy="32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34BD8CF-F217-9698-DB82-86A0FD20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21671A1-0242-A143-D9F3-B46B6D03B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38AB98B-1FF2-4657-DD36-9ECD9B4030BD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7FB7A3D-CB93-19B4-FD34-FC297BB7D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FSB Connection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EC2010F-07F2-876E-7A7E-E6F16905BAE5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2E0068EF-4449-81A6-3409-0D1993705166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8D6B062A-4293-FE7D-37BD-48D4019D9393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938497EF-67AE-A382-770F-0BC58750BF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713371B3-E859-1D6F-BBC0-50A006073F54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3BC38D2E-7384-B9A4-EE8E-05031A0906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2BF28DEF-1514-08AA-DA33-3A8F8D6C44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F8076C65-3CFF-F35A-7D89-B76746198B0F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1B12064D-154F-D600-0906-B0823D73BFD4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64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218A5A6-60E5-A372-8A9F-8D5424AF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BE6D4635-3D20-FEED-8F7F-2E1139A705CD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85E28471-6B8C-F442-E513-FD8C6BFA5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B49DFC54-D000-E6D8-8DC5-7F12FAAECBEA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B490FA1-B9E6-2F03-9B58-91AF14792083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FA1346DE-FFEC-D492-2445-ECDE93EBA2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3C82E2F6-1A3C-24FE-1C28-3C0E679A5E2A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AF3B32F3-D037-7C88-BE62-D6A8CFCF1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4035925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Provide Power: 48V DC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Communicates using simplex UART over RS-485 twisted pair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223C7308-22B6-31F0-3018-5739F63995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564CE870-6329-8C6E-FC38-7AAC11F68096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D2B359CA-0E35-DDE3-6B7B-AEC0228F623F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CCC78F1-92A1-A4C3-F394-A1606104B62D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0F183D15-C945-F662-73F3-A7971FBC3576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7BC2F997-39ED-C029-ADF3-077397F27C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What is the UART communication protocol - Soldered Electronics">
            <a:extLst>
              <a:ext uri="{FF2B5EF4-FFF2-40B4-BE49-F238E27FC236}">
                <a16:creationId xmlns:a16="http://schemas.microsoft.com/office/drawing/2014/main" id="{9B41B41A-E877-1A0B-8AC1-98D17D194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65" y="1612584"/>
            <a:ext cx="4418621" cy="20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174B0920-FEA7-4DE9-1C64-2DBB62B1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A28B4A2D-8142-706D-6DC9-415872AEC89F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906FEA61-D149-9F61-1F20-EF23D05B8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Connectors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77F9CF2E-3AB5-3B95-018B-AB7FAAF5CBF0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B8E9B6D-53C6-135F-E8CF-46FA8EE1DB96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7F5925EC-403A-907C-2B39-AFE178182A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C6A3870D-3FB5-A088-0ACA-DEB8B6ADE602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FDCDF8B4-6D88-3C9D-24D1-9B1D19C5D7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8850"/>
            <a:ext cx="4035925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Off board 8 pos keyed Molex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On PCB and cable goes to box edge waterproof connector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DEFCDA07-C8B8-D1BB-E97D-C16686FF14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4BDCE07E-E677-0921-AC3D-FBBFC38D0EE3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C9FAE11-1092-1825-0AD9-65D3E7DA2E76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A0B42227-076B-5DA5-B9A9-0F6CB05588DF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DFA15B04-7E14-0E5E-CA67-BB61A04141DD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2389624C-3EF0-7FE1-8BB4-1C9FE5297D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0430450800">
            <a:extLst>
              <a:ext uri="{FF2B5EF4-FFF2-40B4-BE49-F238E27FC236}">
                <a16:creationId xmlns:a16="http://schemas.microsoft.com/office/drawing/2014/main" id="{7826802F-304B-5DAE-B540-36A39464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5" y="967425"/>
            <a:ext cx="1829747" cy="18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147561082 - Micro-Fit 3.0 Female-to-Pigtail Off-the-Shelf (OTS) Cable Assembly, Dual  Row, 300.00mm Length, Tin (Sn) Plating, 8 Circuits, Black">
            <a:extLst>
              <a:ext uri="{FF2B5EF4-FFF2-40B4-BE49-F238E27FC236}">
                <a16:creationId xmlns:a16="http://schemas.microsoft.com/office/drawing/2014/main" id="{4BAD1DCD-8A4A-8939-4144-D3A297D6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07" y="1230131"/>
            <a:ext cx="1930757" cy="144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roup of squares with black text&#10;&#10;AI-generated content may be incorrect.">
            <a:extLst>
              <a:ext uri="{FF2B5EF4-FFF2-40B4-BE49-F238E27FC236}">
                <a16:creationId xmlns:a16="http://schemas.microsoft.com/office/drawing/2014/main" id="{C572FB58-1440-62FA-F00E-0716E55C1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75" y="1647492"/>
            <a:ext cx="3010571" cy="1590135"/>
          </a:xfrm>
          <a:prstGeom prst="rect">
            <a:avLst/>
          </a:prstGeom>
        </p:spPr>
      </p:pic>
      <p:sp>
        <p:nvSpPr>
          <p:cNvPr id="2" name="Google Shape;84;p15">
            <a:extLst>
              <a:ext uri="{FF2B5EF4-FFF2-40B4-BE49-F238E27FC236}">
                <a16:creationId xmlns:a16="http://schemas.microsoft.com/office/drawing/2014/main" id="{CADA489E-BCF9-567B-0326-BCC5C7282708}"/>
              </a:ext>
            </a:extLst>
          </p:cNvPr>
          <p:cNvSpPr txBox="1">
            <a:spLocks/>
          </p:cNvSpPr>
          <p:nvPr/>
        </p:nvSpPr>
        <p:spPr>
          <a:xfrm>
            <a:off x="4635125" y="2749296"/>
            <a:ext cx="4035925" cy="159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Header: 0430450800 </a:t>
            </a:r>
            <a:r>
              <a:rPr lang="en-CA" sz="700" u="sng" dirty="0"/>
              <a:t>https://www.digikey.ca/en/products/detail/molex/0430450800/252529</a:t>
            </a:r>
            <a:endParaRPr lang="en-CA" sz="700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 Cable:  2147561082 </a:t>
            </a:r>
            <a:r>
              <a:rPr lang="en-US" sz="700" u="sng" dirty="0">
                <a:sym typeface="Helvetica Neue"/>
              </a:rPr>
              <a:t>https://www.digikey.ca/en/products/detail/molex/2147561082/12180697?s=N4IgTCBcDa4IwBYDsBWAbHADADggXQF8g</a:t>
            </a:r>
          </a:p>
        </p:txBody>
      </p:sp>
    </p:spTree>
    <p:extLst>
      <p:ext uri="{BB962C8B-B14F-4D97-AF65-F5344CB8AC3E}">
        <p14:creationId xmlns:p14="http://schemas.microsoft.com/office/powerpoint/2010/main" val="76940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34689D0A-FAD6-3CE2-BAA3-91594DEC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3B659002-379A-E6FD-C7E9-2E00D4C8FD1E}"/>
              </a:ext>
            </a:extLst>
          </p:cNvPr>
          <p:cNvSpPr/>
          <p:nvPr/>
        </p:nvSpPr>
        <p:spPr>
          <a:xfrm>
            <a:off x="-156450" y="296250"/>
            <a:ext cx="4692600" cy="5322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E381E9CE-DA47-AE0A-0CE5-EDCCCD502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25" y="296250"/>
            <a:ext cx="4092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Connectors</a:t>
            </a:r>
            <a:endParaRPr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EF945C81-2EA6-9BE1-D763-36C76CCD6BF0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D4111D2-8B29-82D6-C845-7D1E54ED2D25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>
            <a:extLst>
              <a:ext uri="{FF2B5EF4-FFF2-40B4-BE49-F238E27FC236}">
                <a16:creationId xmlns:a16="http://schemas.microsoft.com/office/drawing/2014/main" id="{6B4B7AE5-B34C-D238-F2F0-910AA5BD58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extLst>
              <a:ext uri="{FF2B5EF4-FFF2-40B4-BE49-F238E27FC236}">
                <a16:creationId xmlns:a16="http://schemas.microsoft.com/office/drawing/2014/main" id="{5D2AE2A4-6ECC-3AD5-F493-D5014939A4C2}"/>
              </a:ext>
            </a:extLst>
          </p:cNvPr>
          <p:cNvSpPr txBox="1"/>
          <p:nvPr/>
        </p:nvSpPr>
        <p:spPr>
          <a:xfrm>
            <a:off x="1295050" y="4779600"/>
            <a:ext cx="4092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46AFF9CA-A5B8-223F-F6B0-4F2DF9D8C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48558"/>
            <a:ext cx="4035925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Off board 8 pos waterproof circular connector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7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Communicates using simplex UART over RS-485 twisted pair</a:t>
            </a:r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919395F2-4E15-8894-2855-73538F5D8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075" y="4785450"/>
            <a:ext cx="534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>
            <a:extLst>
              <a:ext uri="{FF2B5EF4-FFF2-40B4-BE49-F238E27FC236}">
                <a16:creationId xmlns:a16="http://schemas.microsoft.com/office/drawing/2014/main" id="{E1DF1124-277B-C2F4-A803-FF44E7E4A8B4}"/>
              </a:ext>
            </a:extLst>
          </p:cNvPr>
          <p:cNvSpPr txBox="1"/>
          <p:nvPr/>
        </p:nvSpPr>
        <p:spPr>
          <a:xfrm>
            <a:off x="4415500" y="-94850"/>
            <a:ext cx="872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F12323"/>
              </a:solidFill>
            </a:endParaRPr>
          </a:p>
        </p:txBody>
      </p:sp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5DB7FC8C-889D-EAD7-1649-569727E5F08A}"/>
              </a:ext>
            </a:extLst>
          </p:cNvPr>
          <p:cNvSpPr/>
          <p:nvPr/>
        </p:nvSpPr>
        <p:spPr>
          <a:xfrm>
            <a:off x="4437575" y="296250"/>
            <a:ext cx="395100" cy="532200"/>
          </a:xfrm>
          <a:prstGeom prst="parallelogram">
            <a:avLst>
              <a:gd name="adj" fmla="val 3402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4F318B2-D838-EE88-F992-0F9E7E22659F}"/>
              </a:ext>
            </a:extLst>
          </p:cNvPr>
          <p:cNvSpPr/>
          <p:nvPr/>
        </p:nvSpPr>
        <p:spPr>
          <a:xfrm>
            <a:off x="4724650" y="296250"/>
            <a:ext cx="281700" cy="532200"/>
          </a:xfrm>
          <a:prstGeom prst="parallelogram">
            <a:avLst>
              <a:gd name="adj" fmla="val 47133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>
            <a:extLst>
              <a:ext uri="{FF2B5EF4-FFF2-40B4-BE49-F238E27FC236}">
                <a16:creationId xmlns:a16="http://schemas.microsoft.com/office/drawing/2014/main" id="{F2DF7155-D689-FF9F-303D-B198A70A4A3B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90" name="Google Shape;90;p15">
            <a:extLst>
              <a:ext uri="{FF2B5EF4-FFF2-40B4-BE49-F238E27FC236}">
                <a16:creationId xmlns:a16="http://schemas.microsoft.com/office/drawing/2014/main" id="{426D06CF-055E-935C-EBF7-C0A32FD432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54-00184">
            <a:extLst>
              <a:ext uri="{FF2B5EF4-FFF2-40B4-BE49-F238E27FC236}">
                <a16:creationId xmlns:a16="http://schemas.microsoft.com/office/drawing/2014/main" id="{34E5536C-321B-F25B-1237-D791D1A7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2967"/>
            <a:ext cx="1829747" cy="18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12A08MR-12AMR-SD005">
            <a:extLst>
              <a:ext uri="{FF2B5EF4-FFF2-40B4-BE49-F238E27FC236}">
                <a16:creationId xmlns:a16="http://schemas.microsoft.com/office/drawing/2014/main" id="{38972F2D-049B-D1E6-937B-CF75FD41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" t="25211" r="29191" b="14992"/>
          <a:stretch>
            <a:fillRect/>
          </a:stretch>
        </p:blipFill>
        <p:spPr bwMode="auto">
          <a:xfrm>
            <a:off x="6722454" y="1258023"/>
            <a:ext cx="1686249" cy="16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4;p15">
            <a:extLst>
              <a:ext uri="{FF2B5EF4-FFF2-40B4-BE49-F238E27FC236}">
                <a16:creationId xmlns:a16="http://schemas.microsoft.com/office/drawing/2014/main" id="{2E674AF6-6E81-7071-BA5C-C47496FC6FB5}"/>
              </a:ext>
            </a:extLst>
          </p:cNvPr>
          <p:cNvSpPr txBox="1">
            <a:spLocks/>
          </p:cNvSpPr>
          <p:nvPr/>
        </p:nvSpPr>
        <p:spPr>
          <a:xfrm>
            <a:off x="4649350" y="2945151"/>
            <a:ext cx="4035925" cy="159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Box Edge: 54-00184 </a:t>
            </a:r>
            <a:r>
              <a:rPr lang="en-CA" sz="700" u="sng" dirty="0"/>
              <a:t>https://www.digikey.ca/en/products/detail/tensility-international-corp/54-00184/13548494</a:t>
            </a:r>
            <a:endParaRPr lang="en-CA" sz="700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700" b="1" dirty="0">
                <a:latin typeface="Helvetica Neue"/>
                <a:ea typeface="Helvetica Neue"/>
                <a:cs typeface="Helvetica Neue"/>
                <a:sym typeface="Helvetica Neue"/>
              </a:rPr>
              <a:t>Cable:  M12A08MR-12AMR-SD005 </a:t>
            </a:r>
            <a:r>
              <a:rPr lang="en-US" sz="700" u="sng" dirty="0">
                <a:sym typeface="Helvetica Neue"/>
              </a:rPr>
              <a:t>https://www.digikey.ca/en/products/detail/amphenol-ltw/M12A08MR-12AMR-SD005/21315761</a:t>
            </a:r>
          </a:p>
        </p:txBody>
      </p:sp>
      <p:pic>
        <p:nvPicPr>
          <p:cNvPr id="5" name="Picture 4" descr="A circular object with different colored circles&#10;&#10;AI-generated content may be incorrect.">
            <a:extLst>
              <a:ext uri="{FF2B5EF4-FFF2-40B4-BE49-F238E27FC236}">
                <a16:creationId xmlns:a16="http://schemas.microsoft.com/office/drawing/2014/main" id="{44D79152-3B67-359B-BE99-CAC251FCC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0" y="1792493"/>
            <a:ext cx="1902699" cy="19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077497D-FFD7-A22F-C385-1B4E0B52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0D4BD78-14F2-F7DC-CBFA-E76CB9322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Research </a:t>
            </a: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2E730174-0F47-86CA-F360-356C18BE55EE}"/>
              </a:ext>
            </a:extLst>
          </p:cNvPr>
          <p:cNvSpPr/>
          <p:nvPr/>
        </p:nvSpPr>
        <p:spPr>
          <a:xfrm>
            <a:off x="-538850" y="1724550"/>
            <a:ext cx="6667200" cy="1694400"/>
          </a:xfrm>
          <a:prstGeom prst="parallelogram">
            <a:avLst>
              <a:gd name="adj" fmla="val 25000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8E889235-2BD8-6866-71A7-282C338E5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675" y="2167350"/>
            <a:ext cx="6544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Regulation</a:t>
            </a:r>
            <a:endParaRPr sz="4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7CA9A970-A027-BC39-65BC-51D8AC59C052}"/>
              </a:ext>
            </a:extLst>
          </p:cNvPr>
          <p:cNvSpPr/>
          <p:nvPr/>
        </p:nvSpPr>
        <p:spPr>
          <a:xfrm>
            <a:off x="755775" y="4779600"/>
            <a:ext cx="8388300" cy="363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6B66885-D7D9-C365-E5A4-C8F19459997B}"/>
              </a:ext>
            </a:extLst>
          </p:cNvPr>
          <p:cNvSpPr/>
          <p:nvPr/>
        </p:nvSpPr>
        <p:spPr>
          <a:xfrm rot="-5400000">
            <a:off x="7645837" y="3758357"/>
            <a:ext cx="2675131" cy="398905"/>
          </a:xfrm>
          <a:custGeom>
            <a:avLst/>
            <a:gdLst/>
            <a:ahLst/>
            <a:cxnLst/>
            <a:rect l="l" t="t" r="r" b="b"/>
            <a:pathLst>
              <a:path w="129562" h="41803" extrusionOk="0">
                <a:moveTo>
                  <a:pt x="0" y="20509"/>
                </a:moveTo>
                <a:cubicBezTo>
                  <a:pt x="6598" y="17160"/>
                  <a:pt x="17995" y="-3134"/>
                  <a:pt x="39589" y="415"/>
                </a:cubicBezTo>
                <a:cubicBezTo>
                  <a:pt x="61183" y="3964"/>
                  <a:pt x="114567" y="34905"/>
                  <a:pt x="129562" y="41803"/>
                </a:cubicBez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49A8134-1446-6E97-A244-AC140EC144B8}"/>
              </a:ext>
            </a:extLst>
          </p:cNvPr>
          <p:cNvSpPr/>
          <p:nvPr/>
        </p:nvSpPr>
        <p:spPr>
          <a:xfrm>
            <a:off x="-538850" y="4527675"/>
            <a:ext cx="1791600" cy="615900"/>
          </a:xfrm>
          <a:prstGeom prst="trapezoid">
            <a:avLst>
              <a:gd name="adj" fmla="val 25000"/>
            </a:avLst>
          </a:prstGeom>
          <a:solidFill>
            <a:srgbClr val="F1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E992D5B1-AED3-A133-382C-8F8D58C6D3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25" y="4640625"/>
            <a:ext cx="859056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61E201F5-F6D8-B50E-278F-A8DD5D7E6CC9}"/>
              </a:ext>
            </a:extLst>
          </p:cNvPr>
          <p:cNvSpPr txBox="1"/>
          <p:nvPr/>
        </p:nvSpPr>
        <p:spPr>
          <a:xfrm>
            <a:off x="1295050" y="4779600"/>
            <a:ext cx="5796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Organization for Aerospace Research</a:t>
            </a:r>
            <a:endParaRPr sz="13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C4A2C0C5-7AC8-8F6A-0F73-5116C19FF2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8900" r="28021" b="17263"/>
          <a:stretch/>
        </p:blipFill>
        <p:spPr>
          <a:xfrm rot="-4813339">
            <a:off x="8494799" y="3715699"/>
            <a:ext cx="823051" cy="29017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FB7A29C9-6426-51B0-02F1-562A9567CB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951" y="4785450"/>
            <a:ext cx="501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D1821B8E-7809-7954-38BE-CD1FE0051126}"/>
              </a:ext>
            </a:extLst>
          </p:cNvPr>
          <p:cNvSpPr/>
          <p:nvPr/>
        </p:nvSpPr>
        <p:spPr>
          <a:xfrm>
            <a:off x="5790000" y="1724550"/>
            <a:ext cx="1168500" cy="1694400"/>
          </a:xfrm>
          <a:prstGeom prst="parallelogram">
            <a:avLst>
              <a:gd name="adj" fmla="val 36175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7536E4BE-7954-8B41-6A0C-0A2B142C63D0}"/>
              </a:ext>
            </a:extLst>
          </p:cNvPr>
          <p:cNvSpPr/>
          <p:nvPr/>
        </p:nvSpPr>
        <p:spPr>
          <a:xfrm>
            <a:off x="6612400" y="1724550"/>
            <a:ext cx="839400" cy="1694400"/>
          </a:xfrm>
          <a:prstGeom prst="parallelogram">
            <a:avLst>
              <a:gd name="adj" fmla="val 50902"/>
            </a:avLst>
          </a:prstGeom>
          <a:solidFill>
            <a:srgbClr val="F1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757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1370</Words>
  <Application>Microsoft Office PowerPoint</Application>
  <PresentationFormat>On-screen Show (16:9)</PresentationFormat>
  <Paragraphs>253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Helvetica Neue</vt:lpstr>
      <vt:lpstr>Cambria Math</vt:lpstr>
      <vt:lpstr>Simple Light</vt:lpstr>
      <vt:lpstr>LRB Design Review</vt:lpstr>
      <vt:lpstr>Research Mission</vt:lpstr>
      <vt:lpstr>Purpose</vt:lpstr>
      <vt:lpstr>Physical Board</vt:lpstr>
      <vt:lpstr>Research Mission</vt:lpstr>
      <vt:lpstr>Connection</vt:lpstr>
      <vt:lpstr>Connectors</vt:lpstr>
      <vt:lpstr>Connectors</vt:lpstr>
      <vt:lpstr>Research Mission</vt:lpstr>
      <vt:lpstr>Over View</vt:lpstr>
      <vt:lpstr>Buck</vt:lpstr>
      <vt:lpstr>LDOs</vt:lpstr>
      <vt:lpstr>USB Power and ORing</vt:lpstr>
      <vt:lpstr>Split Power Plane</vt:lpstr>
      <vt:lpstr>Research Mission</vt:lpstr>
      <vt:lpstr>Sensor Overview</vt:lpstr>
      <vt:lpstr>Sensor Connector</vt:lpstr>
      <vt:lpstr>Thermo Couples</vt:lpstr>
      <vt:lpstr>Load Cells</vt:lpstr>
      <vt:lpstr>Annemometer Sensor</vt:lpstr>
      <vt:lpstr>Research Mission</vt:lpstr>
      <vt:lpstr>Flash Memory Chip</vt:lpstr>
      <vt:lpstr>Research Mission</vt:lpstr>
      <vt:lpstr>USB C Interface</vt:lpstr>
      <vt:lpstr>Research Mission</vt:lpstr>
      <vt:lpstr>Overview</vt:lpstr>
      <vt:lpstr>Oscillator</vt:lpstr>
      <vt:lpstr>Power Supply</vt:lpstr>
      <vt:lpstr>Connectivity Memory</vt:lpstr>
      <vt:lpstr>Connectivity Thermocouples</vt:lpstr>
      <vt:lpstr>Connectivity Load Cells</vt:lpstr>
      <vt:lpstr>Connectivity Anemometer</vt:lpstr>
      <vt:lpstr>Connectivity FSB</vt:lpstr>
      <vt:lpstr>Programming</vt:lpstr>
      <vt:lpstr>Debug</vt:lpstr>
      <vt:lpstr>Debug Buzzer</vt:lpstr>
      <vt:lpstr>Debug Test Points</vt:lpstr>
      <vt:lpstr>Research 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Vikram Procter</cp:lastModifiedBy>
  <cp:revision>22</cp:revision>
  <dcterms:modified xsi:type="dcterms:W3CDTF">2025-11-22T23:50:02Z</dcterms:modified>
</cp:coreProperties>
</file>